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media/image57.jpg" ContentType="image/gif"/>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7"/>
  </p:notesMasterIdLst>
  <p:handoutMasterIdLst>
    <p:handoutMasterId r:id="rId88"/>
  </p:handoutMasterIdLst>
  <p:sldIdLst>
    <p:sldId id="301" r:id="rId2"/>
    <p:sldId id="557" r:id="rId3"/>
    <p:sldId id="558" r:id="rId4"/>
    <p:sldId id="559" r:id="rId5"/>
    <p:sldId id="561" r:id="rId6"/>
    <p:sldId id="560" r:id="rId7"/>
    <p:sldId id="438" r:id="rId8"/>
    <p:sldId id="439" r:id="rId9"/>
    <p:sldId id="443" r:id="rId10"/>
    <p:sldId id="444" r:id="rId11"/>
    <p:sldId id="436" r:id="rId12"/>
    <p:sldId id="307" r:id="rId13"/>
    <p:sldId id="437" r:id="rId14"/>
    <p:sldId id="308" r:id="rId15"/>
    <p:sldId id="271" r:id="rId16"/>
    <p:sldId id="544" r:id="rId17"/>
    <p:sldId id="543" r:id="rId18"/>
    <p:sldId id="407" r:id="rId19"/>
    <p:sldId id="440" r:id="rId20"/>
    <p:sldId id="505" r:id="rId21"/>
    <p:sldId id="408" r:id="rId22"/>
    <p:sldId id="441" r:id="rId23"/>
    <p:sldId id="442" r:id="rId24"/>
    <p:sldId id="445" r:id="rId25"/>
    <p:sldId id="446" r:id="rId26"/>
    <p:sldId id="447" r:id="rId27"/>
    <p:sldId id="451" r:id="rId28"/>
    <p:sldId id="448" r:id="rId29"/>
    <p:sldId id="493" r:id="rId30"/>
    <p:sldId id="492" r:id="rId31"/>
    <p:sldId id="486" r:id="rId32"/>
    <p:sldId id="548" r:id="rId33"/>
    <p:sldId id="549" r:id="rId34"/>
    <p:sldId id="550" r:id="rId35"/>
    <p:sldId id="551" r:id="rId36"/>
    <p:sldId id="554" r:id="rId37"/>
    <p:sldId id="555" r:id="rId38"/>
    <p:sldId id="556" r:id="rId39"/>
    <p:sldId id="552" r:id="rId40"/>
    <p:sldId id="506" r:id="rId41"/>
    <p:sldId id="507" r:id="rId42"/>
    <p:sldId id="508" r:id="rId43"/>
    <p:sldId id="509" r:id="rId44"/>
    <p:sldId id="511" r:id="rId45"/>
    <p:sldId id="553" r:id="rId46"/>
    <p:sldId id="491" r:id="rId47"/>
    <p:sldId id="455" r:id="rId48"/>
    <p:sldId id="459" r:id="rId49"/>
    <p:sldId id="464" r:id="rId50"/>
    <p:sldId id="465" r:id="rId51"/>
    <p:sldId id="466" r:id="rId52"/>
    <p:sldId id="409" r:id="rId53"/>
    <p:sldId id="468" r:id="rId54"/>
    <p:sldId id="484" r:id="rId55"/>
    <p:sldId id="536" r:id="rId56"/>
    <p:sldId id="534" r:id="rId57"/>
    <p:sldId id="520" r:id="rId58"/>
    <p:sldId id="521" r:id="rId59"/>
    <p:sldId id="522" r:id="rId60"/>
    <p:sldId id="523" r:id="rId61"/>
    <p:sldId id="524" r:id="rId62"/>
    <p:sldId id="525" r:id="rId63"/>
    <p:sldId id="537" r:id="rId64"/>
    <p:sldId id="539" r:id="rId65"/>
    <p:sldId id="540" r:id="rId66"/>
    <p:sldId id="456" r:id="rId67"/>
    <p:sldId id="490" r:id="rId68"/>
    <p:sldId id="503" r:id="rId69"/>
    <p:sldId id="562" r:id="rId70"/>
    <p:sldId id="563" r:id="rId71"/>
    <p:sldId id="457" r:id="rId72"/>
    <p:sldId id="469" r:id="rId73"/>
    <p:sldId id="516" r:id="rId74"/>
    <p:sldId id="470" r:id="rId75"/>
    <p:sldId id="467" r:id="rId76"/>
    <p:sldId id="487" r:id="rId77"/>
    <p:sldId id="488" r:id="rId78"/>
    <p:sldId id="517" r:id="rId79"/>
    <p:sldId id="489" r:id="rId80"/>
    <p:sldId id="454" r:id="rId81"/>
    <p:sldId id="425" r:id="rId82"/>
    <p:sldId id="471" r:id="rId83"/>
    <p:sldId id="514" r:id="rId84"/>
    <p:sldId id="518" r:id="rId85"/>
    <p:sldId id="515" r:id="rId86"/>
  </p:sldIdLst>
  <p:sldSz cx="12192000" cy="6858000"/>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EAEBC4D-F444-443E-98A6-5FFB0FEC53C0}">
          <p14:sldIdLst>
            <p14:sldId id="301"/>
            <p14:sldId id="557"/>
            <p14:sldId id="558"/>
            <p14:sldId id="559"/>
            <p14:sldId id="561"/>
            <p14:sldId id="560"/>
            <p14:sldId id="438"/>
            <p14:sldId id="439"/>
            <p14:sldId id="443"/>
            <p14:sldId id="444"/>
          </p14:sldIdLst>
        </p14:section>
        <p14:section name="hardware specification" id="{EF4468EC-49DE-4CF2-BC97-5DD1D2ED25F2}">
          <p14:sldIdLst>
            <p14:sldId id="436"/>
            <p14:sldId id="307"/>
            <p14:sldId id="437"/>
            <p14:sldId id="308"/>
          </p14:sldIdLst>
        </p14:section>
        <p14:section name="preparing-intel-edison" id="{194CDEA9-B707-4662-AAA2-7C09C5DEA216}">
          <p14:sldIdLst>
            <p14:sldId id="271"/>
            <p14:sldId id="544"/>
            <p14:sldId id="543"/>
            <p14:sldId id="407"/>
            <p14:sldId id="440"/>
            <p14:sldId id="505"/>
            <p14:sldId id="408"/>
            <p14:sldId id="441"/>
          </p14:sldIdLst>
        </p14:section>
        <p14:section name="arduino-ide" id="{7EDAE827-E251-4E3C-A1CB-81AD53F6919D}">
          <p14:sldIdLst>
            <p14:sldId id="442"/>
            <p14:sldId id="445"/>
            <p14:sldId id="446"/>
            <p14:sldId id="447"/>
            <p14:sldId id="451"/>
            <p14:sldId id="448"/>
            <p14:sldId id="493"/>
            <p14:sldId id="492"/>
            <p14:sldId id="486"/>
            <p14:sldId id="548"/>
            <p14:sldId id="549"/>
            <p14:sldId id="550"/>
            <p14:sldId id="551"/>
            <p14:sldId id="554"/>
            <p14:sldId id="555"/>
            <p14:sldId id="556"/>
            <p14:sldId id="552"/>
            <p14:sldId id="506"/>
            <p14:sldId id="507"/>
            <p14:sldId id="508"/>
            <p14:sldId id="509"/>
            <p14:sldId id="511"/>
            <p14:sldId id="553"/>
          </p14:sldIdLst>
        </p14:section>
        <p14:section name="nodejs-xdk" id="{1AA90B88-AC84-483E-925B-427296A4A4C8}">
          <p14:sldIdLst>
            <p14:sldId id="491"/>
            <p14:sldId id="455"/>
            <p14:sldId id="459"/>
            <p14:sldId id="464"/>
            <p14:sldId id="465"/>
            <p14:sldId id="466"/>
            <p14:sldId id="409"/>
            <p14:sldId id="468"/>
            <p14:sldId id="484"/>
            <p14:sldId id="536"/>
            <p14:sldId id="534"/>
            <p14:sldId id="520"/>
            <p14:sldId id="521"/>
            <p14:sldId id="522"/>
            <p14:sldId id="523"/>
            <p14:sldId id="524"/>
            <p14:sldId id="525"/>
            <p14:sldId id="537"/>
            <p14:sldId id="539"/>
            <p14:sldId id="540"/>
          </p14:sldIdLst>
        </p14:section>
        <p14:section name="tools" id="{6CB3D5A2-AE46-49BA-8933-447746BF5448}">
          <p14:sldIdLst>
            <p14:sldId id="456"/>
            <p14:sldId id="490"/>
            <p14:sldId id="503"/>
            <p14:sldId id="562"/>
            <p14:sldId id="563"/>
            <p14:sldId id="457"/>
            <p14:sldId id="469"/>
            <p14:sldId id="516"/>
            <p14:sldId id="470"/>
            <p14:sldId id="467"/>
            <p14:sldId id="487"/>
            <p14:sldId id="488"/>
            <p14:sldId id="517"/>
            <p14:sldId id="489"/>
            <p14:sldId id="454"/>
            <p14:sldId id="425"/>
            <p14:sldId id="471"/>
            <p14:sldId id="514"/>
            <p14:sldId id="518"/>
            <p14:sldId id="5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BCEA"/>
    <a:srgbClr val="DE9C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36" autoAdjust="0"/>
    <p:restoredTop sz="85666" autoAdjust="0"/>
  </p:normalViewPr>
  <p:slideViewPr>
    <p:cSldViewPr snapToGrid="0">
      <p:cViewPr varScale="1">
        <p:scale>
          <a:sx n="92" d="100"/>
          <a:sy n="92" d="100"/>
        </p:scale>
        <p:origin x="130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161248" cy="366511"/>
          </a:xfrm>
          <a:prstGeom prst="rect">
            <a:avLst/>
          </a:prstGeom>
        </p:spPr>
        <p:txBody>
          <a:bodyPr vert="horz" lIns="95079" tIns="47540" rIns="95079" bIns="47540" rtlCol="0"/>
          <a:lstStyle>
            <a:lvl1pPr algn="l">
              <a:defRPr sz="1200"/>
            </a:lvl1pPr>
          </a:lstStyle>
          <a:p>
            <a:endParaRPr lang="en-US"/>
          </a:p>
        </p:txBody>
      </p:sp>
      <p:sp>
        <p:nvSpPr>
          <p:cNvPr id="3" name="Date Placeholder 2"/>
          <p:cNvSpPr>
            <a:spLocks noGrp="1"/>
          </p:cNvSpPr>
          <p:nvPr>
            <p:ph type="dt" sz="quarter" idx="1"/>
          </p:nvPr>
        </p:nvSpPr>
        <p:spPr>
          <a:xfrm>
            <a:off x="5437772" y="0"/>
            <a:ext cx="4161248" cy="366511"/>
          </a:xfrm>
          <a:prstGeom prst="rect">
            <a:avLst/>
          </a:prstGeom>
        </p:spPr>
        <p:txBody>
          <a:bodyPr vert="horz" lIns="95079" tIns="47540" rIns="95079" bIns="47540" rtlCol="0"/>
          <a:lstStyle>
            <a:lvl1pPr algn="r">
              <a:defRPr sz="1200"/>
            </a:lvl1pPr>
          </a:lstStyle>
          <a:p>
            <a:fld id="{AC3E74B7-FC6A-4BFD-BDE5-E10D55E4109F}" type="datetimeFigureOut">
              <a:rPr lang="en-US" smtClean="0"/>
              <a:t>05-Dec-16</a:t>
            </a:fld>
            <a:endParaRPr lang="en-US"/>
          </a:p>
        </p:txBody>
      </p:sp>
      <p:sp>
        <p:nvSpPr>
          <p:cNvPr id="4" name="Footer Placeholder 3"/>
          <p:cNvSpPr>
            <a:spLocks noGrp="1"/>
          </p:cNvSpPr>
          <p:nvPr>
            <p:ph type="ftr" sz="quarter" idx="2"/>
          </p:nvPr>
        </p:nvSpPr>
        <p:spPr>
          <a:xfrm>
            <a:off x="1" y="6948691"/>
            <a:ext cx="4161248" cy="366510"/>
          </a:xfrm>
          <a:prstGeom prst="rect">
            <a:avLst/>
          </a:prstGeom>
        </p:spPr>
        <p:txBody>
          <a:bodyPr vert="horz" lIns="95079" tIns="47540" rIns="95079" bIns="47540" rtlCol="0" anchor="b"/>
          <a:lstStyle>
            <a:lvl1pPr algn="l">
              <a:defRPr sz="1200"/>
            </a:lvl1pPr>
          </a:lstStyle>
          <a:p>
            <a:endParaRPr lang="en-US"/>
          </a:p>
        </p:txBody>
      </p:sp>
      <p:sp>
        <p:nvSpPr>
          <p:cNvPr id="5" name="Slide Number Placeholder 4"/>
          <p:cNvSpPr>
            <a:spLocks noGrp="1"/>
          </p:cNvSpPr>
          <p:nvPr>
            <p:ph type="sldNum" sz="quarter" idx="3"/>
          </p:nvPr>
        </p:nvSpPr>
        <p:spPr>
          <a:xfrm>
            <a:off x="5437772" y="6948691"/>
            <a:ext cx="4161248" cy="366510"/>
          </a:xfrm>
          <a:prstGeom prst="rect">
            <a:avLst/>
          </a:prstGeom>
        </p:spPr>
        <p:txBody>
          <a:bodyPr vert="horz" lIns="95079" tIns="47540" rIns="95079" bIns="47540" rtlCol="0" anchor="b"/>
          <a:lstStyle>
            <a:lvl1pPr algn="r">
              <a:defRPr sz="1200"/>
            </a:lvl1pPr>
          </a:lstStyle>
          <a:p>
            <a:fld id="{044AA423-4229-445D-9775-EE2F11E9C1D5}" type="slidenum">
              <a:rPr lang="en-US" smtClean="0"/>
              <a:t>‹#›</a:t>
            </a:fld>
            <a:endParaRPr lang="en-US"/>
          </a:p>
        </p:txBody>
      </p:sp>
    </p:spTree>
    <p:extLst>
      <p:ext uri="{BB962C8B-B14F-4D97-AF65-F5344CB8AC3E}">
        <p14:creationId xmlns:p14="http://schemas.microsoft.com/office/powerpoint/2010/main" val="3225060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160520" cy="367030"/>
          </a:xfrm>
          <a:prstGeom prst="rect">
            <a:avLst/>
          </a:prstGeom>
        </p:spPr>
        <p:txBody>
          <a:bodyPr vert="horz" lIns="96658" tIns="48329" rIns="96658" bIns="48329" rtlCol="0"/>
          <a:lstStyle>
            <a:lvl1pPr algn="l">
              <a:defRPr sz="1200"/>
            </a:lvl1pPr>
          </a:lstStyle>
          <a:p>
            <a:endParaRPr lang="en-US"/>
          </a:p>
        </p:txBody>
      </p:sp>
      <p:sp>
        <p:nvSpPr>
          <p:cNvPr id="3" name="Date Placeholder 2"/>
          <p:cNvSpPr>
            <a:spLocks noGrp="1"/>
          </p:cNvSpPr>
          <p:nvPr>
            <p:ph type="dt" idx="1"/>
          </p:nvPr>
        </p:nvSpPr>
        <p:spPr>
          <a:xfrm>
            <a:off x="5438458" y="1"/>
            <a:ext cx="4160520" cy="367030"/>
          </a:xfrm>
          <a:prstGeom prst="rect">
            <a:avLst/>
          </a:prstGeom>
        </p:spPr>
        <p:txBody>
          <a:bodyPr vert="horz" lIns="96658" tIns="48329" rIns="96658" bIns="48329" rtlCol="0"/>
          <a:lstStyle>
            <a:lvl1pPr algn="r">
              <a:defRPr sz="1200"/>
            </a:lvl1pPr>
          </a:lstStyle>
          <a:p>
            <a:fld id="{6AA5A87E-E371-45F7-B697-692FB6746BCF}" type="datetimeFigureOut">
              <a:rPr lang="en-US" smtClean="0"/>
              <a:t>05-Dec-16</a:t>
            </a:fld>
            <a:endParaRPr lang="en-US"/>
          </a:p>
        </p:txBody>
      </p:sp>
      <p:sp>
        <p:nvSpPr>
          <p:cNvPr id="4" name="Slide Image Placeholder 3"/>
          <p:cNvSpPr>
            <a:spLocks noGrp="1" noRot="1" noChangeAspect="1"/>
          </p:cNvSpPr>
          <p:nvPr>
            <p:ph type="sldImg" idx="2"/>
          </p:nvPr>
        </p:nvSpPr>
        <p:spPr>
          <a:xfrm>
            <a:off x="2605088" y="914400"/>
            <a:ext cx="4391025" cy="2470150"/>
          </a:xfrm>
          <a:prstGeom prst="rect">
            <a:avLst/>
          </a:prstGeom>
          <a:noFill/>
          <a:ln w="12700">
            <a:solidFill>
              <a:prstClr val="black"/>
            </a:solidFill>
          </a:ln>
        </p:spPr>
        <p:txBody>
          <a:bodyPr vert="horz" lIns="96658" tIns="48329" rIns="96658" bIns="48329" rtlCol="0" anchor="ctr"/>
          <a:lstStyle/>
          <a:p>
            <a:endParaRPr lang="en-US"/>
          </a:p>
        </p:txBody>
      </p:sp>
      <p:sp>
        <p:nvSpPr>
          <p:cNvPr id="5" name="Notes Placeholder 4"/>
          <p:cNvSpPr>
            <a:spLocks noGrp="1"/>
          </p:cNvSpPr>
          <p:nvPr>
            <p:ph type="body" sz="quarter" idx="3"/>
          </p:nvPr>
        </p:nvSpPr>
        <p:spPr>
          <a:xfrm>
            <a:off x="960120" y="3520441"/>
            <a:ext cx="7680960" cy="2880360"/>
          </a:xfrm>
          <a:prstGeom prst="rect">
            <a:avLst/>
          </a:prstGeom>
        </p:spPr>
        <p:txBody>
          <a:bodyPr vert="horz" lIns="96658" tIns="48329" rIns="96658" bIns="4832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171"/>
            <a:ext cx="4160520" cy="367029"/>
          </a:xfrm>
          <a:prstGeom prst="rect">
            <a:avLst/>
          </a:prstGeom>
        </p:spPr>
        <p:txBody>
          <a:bodyPr vert="horz" lIns="96658" tIns="48329" rIns="96658" bIns="48329" rtlCol="0" anchor="b"/>
          <a:lstStyle>
            <a:lvl1pPr algn="l">
              <a:defRPr sz="1200"/>
            </a:lvl1pPr>
          </a:lstStyle>
          <a:p>
            <a:endParaRPr lang="en-US"/>
          </a:p>
        </p:txBody>
      </p:sp>
      <p:sp>
        <p:nvSpPr>
          <p:cNvPr id="7" name="Slide Number Placeholder 6"/>
          <p:cNvSpPr>
            <a:spLocks noGrp="1"/>
          </p:cNvSpPr>
          <p:nvPr>
            <p:ph type="sldNum" sz="quarter" idx="5"/>
          </p:nvPr>
        </p:nvSpPr>
        <p:spPr>
          <a:xfrm>
            <a:off x="5438458" y="6948171"/>
            <a:ext cx="4160520" cy="367029"/>
          </a:xfrm>
          <a:prstGeom prst="rect">
            <a:avLst/>
          </a:prstGeom>
        </p:spPr>
        <p:txBody>
          <a:bodyPr vert="horz" lIns="96658" tIns="48329" rIns="96658" bIns="48329" rtlCol="0" anchor="b"/>
          <a:lstStyle>
            <a:lvl1pPr algn="r">
              <a:defRPr sz="1200"/>
            </a:lvl1pPr>
          </a:lstStyle>
          <a:p>
            <a:fld id="{28CBC604-65EF-4C2A-A26B-D709DB373D05}" type="slidenum">
              <a:rPr lang="en-US" smtClean="0"/>
              <a:t>‹#›</a:t>
            </a:fld>
            <a:endParaRPr lang="en-US"/>
          </a:p>
        </p:txBody>
      </p:sp>
    </p:spTree>
    <p:extLst>
      <p:ext uri="{BB962C8B-B14F-4D97-AF65-F5344CB8AC3E}">
        <p14:creationId xmlns:p14="http://schemas.microsoft.com/office/powerpoint/2010/main" val="21002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Finalize workflow for content as the final slide will be updated later.</a:t>
            </a:r>
            <a:endParaRPr lang="en-US" dirty="0"/>
          </a:p>
        </p:txBody>
      </p:sp>
      <p:sp>
        <p:nvSpPr>
          <p:cNvPr id="4" name="Slide Number Placeholder 3"/>
          <p:cNvSpPr>
            <a:spLocks noGrp="1"/>
          </p:cNvSpPr>
          <p:nvPr>
            <p:ph type="sldNum" sz="quarter" idx="10"/>
          </p:nvPr>
        </p:nvSpPr>
        <p:spPr/>
        <p:txBody>
          <a:bodyPr/>
          <a:lstStyle/>
          <a:p>
            <a:fld id="{28CBC604-65EF-4C2A-A26B-D709DB373D05}" type="slidenum">
              <a:rPr lang="en-US" smtClean="0"/>
              <a:t>1</a:t>
            </a:fld>
            <a:endParaRPr lang="en-US"/>
          </a:p>
        </p:txBody>
      </p:sp>
    </p:spTree>
    <p:extLst>
      <p:ext uri="{BB962C8B-B14F-4D97-AF65-F5344CB8AC3E}">
        <p14:creationId xmlns:p14="http://schemas.microsoft.com/office/powerpoint/2010/main" val="1359346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14</a:t>
            </a:fld>
            <a:endParaRPr lang="en-US"/>
          </a:p>
        </p:txBody>
      </p:sp>
    </p:spTree>
    <p:extLst>
      <p:ext uri="{BB962C8B-B14F-4D97-AF65-F5344CB8AC3E}">
        <p14:creationId xmlns:p14="http://schemas.microsoft.com/office/powerpoint/2010/main" val="2095809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15</a:t>
            </a:fld>
            <a:endParaRPr lang="en-US"/>
          </a:p>
        </p:txBody>
      </p:sp>
    </p:spTree>
    <p:extLst>
      <p:ext uri="{BB962C8B-B14F-4D97-AF65-F5344CB8AC3E}">
        <p14:creationId xmlns:p14="http://schemas.microsoft.com/office/powerpoint/2010/main" val="1849142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16</a:t>
            </a:fld>
            <a:endParaRPr lang="en-US"/>
          </a:p>
        </p:txBody>
      </p:sp>
    </p:spTree>
    <p:extLst>
      <p:ext uri="{BB962C8B-B14F-4D97-AF65-F5344CB8AC3E}">
        <p14:creationId xmlns:p14="http://schemas.microsoft.com/office/powerpoint/2010/main" val="4123290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17</a:t>
            </a:fld>
            <a:endParaRPr lang="en-US"/>
          </a:p>
        </p:txBody>
      </p:sp>
    </p:spTree>
    <p:extLst>
      <p:ext uri="{BB962C8B-B14F-4D97-AF65-F5344CB8AC3E}">
        <p14:creationId xmlns:p14="http://schemas.microsoft.com/office/powerpoint/2010/main" val="976562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18</a:t>
            </a:fld>
            <a:endParaRPr lang="en-US"/>
          </a:p>
        </p:txBody>
      </p:sp>
    </p:spTree>
    <p:extLst>
      <p:ext uri="{BB962C8B-B14F-4D97-AF65-F5344CB8AC3E}">
        <p14:creationId xmlns:p14="http://schemas.microsoft.com/office/powerpoint/2010/main" val="4285341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19</a:t>
            </a:fld>
            <a:endParaRPr lang="en-US"/>
          </a:p>
        </p:txBody>
      </p:sp>
    </p:spTree>
    <p:extLst>
      <p:ext uri="{BB962C8B-B14F-4D97-AF65-F5344CB8AC3E}">
        <p14:creationId xmlns:p14="http://schemas.microsoft.com/office/powerpoint/2010/main" val="2002575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minimum</a:t>
            </a:r>
            <a:r>
              <a:rPr lang="en-US" baseline="0" dirty="0"/>
              <a:t> setup allows you to work on Edison with full terminal access and </a:t>
            </a:r>
            <a:r>
              <a:rPr lang="en-US" baseline="0" dirty="0" err="1"/>
              <a:t>WiFi</a:t>
            </a:r>
            <a:r>
              <a:rPr lang="en-US" baseline="0" dirty="0"/>
              <a:t> through power over USB. </a:t>
            </a:r>
            <a:endParaRPr lang="en-US" dirty="0"/>
          </a:p>
        </p:txBody>
      </p:sp>
      <p:sp>
        <p:nvSpPr>
          <p:cNvPr id="4" name="Slide Number Placeholder 3"/>
          <p:cNvSpPr>
            <a:spLocks noGrp="1"/>
          </p:cNvSpPr>
          <p:nvPr>
            <p:ph type="sldNum" sz="quarter" idx="10"/>
          </p:nvPr>
        </p:nvSpPr>
        <p:spPr/>
        <p:txBody>
          <a:bodyPr/>
          <a:lstStyle/>
          <a:p>
            <a:fld id="{28CBC604-65EF-4C2A-A26B-D709DB373D05}" type="slidenum">
              <a:rPr lang="en-US" smtClean="0"/>
              <a:t>20</a:t>
            </a:fld>
            <a:endParaRPr lang="en-US"/>
          </a:p>
        </p:txBody>
      </p:sp>
    </p:spTree>
    <p:extLst>
      <p:ext uri="{BB962C8B-B14F-4D97-AF65-F5344CB8AC3E}">
        <p14:creationId xmlns:p14="http://schemas.microsoft.com/office/powerpoint/2010/main" val="2519636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minimum</a:t>
            </a:r>
            <a:r>
              <a:rPr lang="en-US" baseline="0" dirty="0"/>
              <a:t> setup allows you to work on Edison with full terminal access and </a:t>
            </a:r>
            <a:r>
              <a:rPr lang="en-US" baseline="0" dirty="0" err="1"/>
              <a:t>WiFi</a:t>
            </a:r>
            <a:r>
              <a:rPr lang="en-US" baseline="0" dirty="0"/>
              <a:t> through power over USB. </a:t>
            </a:r>
            <a:endParaRPr lang="en-US" dirty="0"/>
          </a:p>
        </p:txBody>
      </p:sp>
      <p:sp>
        <p:nvSpPr>
          <p:cNvPr id="4" name="Slide Number Placeholder 3"/>
          <p:cNvSpPr>
            <a:spLocks noGrp="1"/>
          </p:cNvSpPr>
          <p:nvPr>
            <p:ph type="sldNum" sz="quarter" idx="10"/>
          </p:nvPr>
        </p:nvSpPr>
        <p:spPr/>
        <p:txBody>
          <a:bodyPr/>
          <a:lstStyle/>
          <a:p>
            <a:fld id="{28CBC604-65EF-4C2A-A26B-D709DB373D05}" type="slidenum">
              <a:rPr lang="en-US" smtClean="0"/>
              <a:t>21</a:t>
            </a:fld>
            <a:endParaRPr lang="en-US"/>
          </a:p>
        </p:txBody>
      </p:sp>
    </p:spTree>
    <p:extLst>
      <p:ext uri="{BB962C8B-B14F-4D97-AF65-F5344CB8AC3E}">
        <p14:creationId xmlns:p14="http://schemas.microsoft.com/office/powerpoint/2010/main" val="466960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22</a:t>
            </a:fld>
            <a:endParaRPr lang="en-US"/>
          </a:p>
        </p:txBody>
      </p:sp>
    </p:spTree>
    <p:extLst>
      <p:ext uri="{BB962C8B-B14F-4D97-AF65-F5344CB8AC3E}">
        <p14:creationId xmlns:p14="http://schemas.microsoft.com/office/powerpoint/2010/main" val="1236435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23</a:t>
            </a:fld>
            <a:endParaRPr lang="en-US"/>
          </a:p>
        </p:txBody>
      </p:sp>
    </p:spTree>
    <p:extLst>
      <p:ext uri="{BB962C8B-B14F-4D97-AF65-F5344CB8AC3E}">
        <p14:creationId xmlns:p14="http://schemas.microsoft.com/office/powerpoint/2010/main" val="2316235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Finalize workflow for content as the final slide will be updated later.</a:t>
            </a:r>
            <a:endParaRPr lang="en-US" dirty="0"/>
          </a:p>
        </p:txBody>
      </p:sp>
      <p:sp>
        <p:nvSpPr>
          <p:cNvPr id="4" name="Slide Number Placeholder 3"/>
          <p:cNvSpPr>
            <a:spLocks noGrp="1"/>
          </p:cNvSpPr>
          <p:nvPr>
            <p:ph type="sldNum" sz="quarter" idx="10"/>
          </p:nvPr>
        </p:nvSpPr>
        <p:spPr/>
        <p:txBody>
          <a:bodyPr/>
          <a:lstStyle/>
          <a:p>
            <a:fld id="{28CBC604-65EF-4C2A-A26B-D709DB373D05}" type="slidenum">
              <a:rPr lang="en-US" smtClean="0"/>
              <a:t>6</a:t>
            </a:fld>
            <a:endParaRPr lang="en-US"/>
          </a:p>
        </p:txBody>
      </p:sp>
    </p:spTree>
    <p:extLst>
      <p:ext uri="{BB962C8B-B14F-4D97-AF65-F5344CB8AC3E}">
        <p14:creationId xmlns:p14="http://schemas.microsoft.com/office/powerpoint/2010/main" val="1815697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will eventually gives more time for the newcomers to develop the idea and creativity in their projects rather than a complex tasking and details in software development. </a:t>
            </a:r>
          </a:p>
          <a:p>
            <a:endParaRPr lang="en-US" baseline="0" dirty="0"/>
          </a:p>
          <a:p>
            <a:r>
              <a:rPr lang="en-US" baseline="0" dirty="0"/>
              <a:t>But for experience developers, they can choose which way works for them. </a:t>
            </a:r>
            <a:endParaRPr lang="en-US" dirty="0"/>
          </a:p>
        </p:txBody>
      </p:sp>
      <p:sp>
        <p:nvSpPr>
          <p:cNvPr id="4" name="Slide Number Placeholder 3"/>
          <p:cNvSpPr>
            <a:spLocks noGrp="1"/>
          </p:cNvSpPr>
          <p:nvPr>
            <p:ph type="sldNum" sz="quarter" idx="10"/>
          </p:nvPr>
        </p:nvSpPr>
        <p:spPr/>
        <p:txBody>
          <a:bodyPr/>
          <a:lstStyle/>
          <a:p>
            <a:fld id="{28CBC604-65EF-4C2A-A26B-D709DB373D05}" type="slidenum">
              <a:rPr lang="en-US" smtClean="0"/>
              <a:t>24</a:t>
            </a:fld>
            <a:endParaRPr lang="en-US"/>
          </a:p>
        </p:txBody>
      </p:sp>
    </p:spTree>
    <p:extLst>
      <p:ext uri="{BB962C8B-B14F-4D97-AF65-F5344CB8AC3E}">
        <p14:creationId xmlns:p14="http://schemas.microsoft.com/office/powerpoint/2010/main" val="25091448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25</a:t>
            </a:fld>
            <a:endParaRPr lang="en-US"/>
          </a:p>
        </p:txBody>
      </p:sp>
    </p:spTree>
    <p:extLst>
      <p:ext uri="{BB962C8B-B14F-4D97-AF65-F5344CB8AC3E}">
        <p14:creationId xmlns:p14="http://schemas.microsoft.com/office/powerpoint/2010/main" val="2440403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screenshots show on how to check-out the development board that you are currently working with on Arduino IDE. Choose the correct Intel board and COM port in order to enable you to upload the sketch into Edison. </a:t>
            </a:r>
          </a:p>
          <a:p>
            <a:r>
              <a:rPr lang="en-US" baseline="0" dirty="0"/>
              <a:t>If Edison does not appear on the list, which means either you are working with fresh Arduino IDE or your Arduino IDE yet to support Intel platform, kindly open board manager (select “Tools” &gt; “Board:” &gt; “Boards Manager”) to install Intel specific board into Arduino IDE. Search Edison throughout the search box and click install to let Arduino IDE complete the process. </a:t>
            </a:r>
          </a:p>
        </p:txBody>
      </p:sp>
      <p:sp>
        <p:nvSpPr>
          <p:cNvPr id="4" name="Slide Number Placeholder 3"/>
          <p:cNvSpPr>
            <a:spLocks noGrp="1"/>
          </p:cNvSpPr>
          <p:nvPr>
            <p:ph type="sldNum" sz="quarter" idx="10"/>
          </p:nvPr>
        </p:nvSpPr>
        <p:spPr/>
        <p:txBody>
          <a:bodyPr/>
          <a:lstStyle/>
          <a:p>
            <a:fld id="{28CBC604-65EF-4C2A-A26B-D709DB373D05}" type="slidenum">
              <a:rPr lang="en-US" smtClean="0"/>
              <a:t>26</a:t>
            </a:fld>
            <a:endParaRPr lang="en-US"/>
          </a:p>
        </p:txBody>
      </p:sp>
    </p:spTree>
    <p:extLst>
      <p:ext uri="{BB962C8B-B14F-4D97-AF65-F5344CB8AC3E}">
        <p14:creationId xmlns:p14="http://schemas.microsoft.com/office/powerpoint/2010/main" val="1490565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27</a:t>
            </a:fld>
            <a:endParaRPr lang="en-US"/>
          </a:p>
        </p:txBody>
      </p:sp>
    </p:spTree>
    <p:extLst>
      <p:ext uri="{BB962C8B-B14F-4D97-AF65-F5344CB8AC3E}">
        <p14:creationId xmlns:p14="http://schemas.microsoft.com/office/powerpoint/2010/main" val="109141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screenshots specify on how to compile and upload your Arduino sketch into the board.</a:t>
            </a:r>
            <a:endParaRPr lang="en-US" dirty="0"/>
          </a:p>
        </p:txBody>
      </p:sp>
      <p:sp>
        <p:nvSpPr>
          <p:cNvPr id="4" name="Slide Number Placeholder 3"/>
          <p:cNvSpPr>
            <a:spLocks noGrp="1"/>
          </p:cNvSpPr>
          <p:nvPr>
            <p:ph type="sldNum" sz="quarter" idx="10"/>
          </p:nvPr>
        </p:nvSpPr>
        <p:spPr/>
        <p:txBody>
          <a:bodyPr/>
          <a:lstStyle/>
          <a:p>
            <a:fld id="{28CBC604-65EF-4C2A-A26B-D709DB373D05}" type="slidenum">
              <a:rPr lang="en-US" smtClean="0"/>
              <a:t>28</a:t>
            </a:fld>
            <a:endParaRPr lang="en-US"/>
          </a:p>
        </p:txBody>
      </p:sp>
    </p:spTree>
    <p:extLst>
      <p:ext uri="{BB962C8B-B14F-4D97-AF65-F5344CB8AC3E}">
        <p14:creationId xmlns:p14="http://schemas.microsoft.com/office/powerpoint/2010/main" val="2025434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29</a:t>
            </a:fld>
            <a:endParaRPr lang="en-US"/>
          </a:p>
        </p:txBody>
      </p:sp>
    </p:spTree>
    <p:extLst>
      <p:ext uri="{BB962C8B-B14F-4D97-AF65-F5344CB8AC3E}">
        <p14:creationId xmlns:p14="http://schemas.microsoft.com/office/powerpoint/2010/main" val="12738012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CBC604-65EF-4C2A-A26B-D709DB373D05}" type="slidenum">
              <a:rPr lang="en-US" smtClean="0"/>
              <a:t>30</a:t>
            </a:fld>
            <a:endParaRPr lang="en-US"/>
          </a:p>
        </p:txBody>
      </p:sp>
    </p:spTree>
    <p:extLst>
      <p:ext uri="{BB962C8B-B14F-4D97-AF65-F5344CB8AC3E}">
        <p14:creationId xmlns:p14="http://schemas.microsoft.com/office/powerpoint/2010/main" val="891020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activity,</a:t>
            </a:r>
            <a:r>
              <a:rPr lang="en-US" baseline="0" dirty="0"/>
              <a:t> participant will choose one sensor to work with their Edison. Later participant will assemble, connect, write and upload the sketch to Edison board. At the end of this activity, participant should be able to understand basics Arduino I/o pins connection and write simple sketch program, and compile/upload into the board using Arduino IDE. </a:t>
            </a:r>
            <a:endParaRPr lang="en-US" dirty="0"/>
          </a:p>
        </p:txBody>
      </p:sp>
      <p:sp>
        <p:nvSpPr>
          <p:cNvPr id="4" name="Slide Number Placeholder 3"/>
          <p:cNvSpPr>
            <a:spLocks noGrp="1"/>
          </p:cNvSpPr>
          <p:nvPr>
            <p:ph type="sldNum" sz="quarter" idx="10"/>
          </p:nvPr>
        </p:nvSpPr>
        <p:spPr/>
        <p:txBody>
          <a:bodyPr/>
          <a:lstStyle/>
          <a:p>
            <a:fld id="{28CBC604-65EF-4C2A-A26B-D709DB373D05}" type="slidenum">
              <a:rPr lang="en-US" smtClean="0"/>
              <a:t>31</a:t>
            </a:fld>
            <a:endParaRPr lang="en-US"/>
          </a:p>
        </p:txBody>
      </p:sp>
    </p:spTree>
    <p:extLst>
      <p:ext uri="{BB962C8B-B14F-4D97-AF65-F5344CB8AC3E}">
        <p14:creationId xmlns:p14="http://schemas.microsoft.com/office/powerpoint/2010/main" val="3307695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32</a:t>
            </a:fld>
            <a:endParaRPr lang="en-US"/>
          </a:p>
        </p:txBody>
      </p:sp>
    </p:spTree>
    <p:extLst>
      <p:ext uri="{BB962C8B-B14F-4D97-AF65-F5344CB8AC3E}">
        <p14:creationId xmlns:p14="http://schemas.microsoft.com/office/powerpoint/2010/main" val="1171849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33</a:t>
            </a:fld>
            <a:endParaRPr lang="en-US"/>
          </a:p>
        </p:txBody>
      </p:sp>
    </p:spTree>
    <p:extLst>
      <p:ext uri="{BB962C8B-B14F-4D97-AF65-F5344CB8AC3E}">
        <p14:creationId xmlns:p14="http://schemas.microsoft.com/office/powerpoint/2010/main" val="1461365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7</a:t>
            </a:fld>
            <a:endParaRPr lang="en-US"/>
          </a:p>
        </p:txBody>
      </p:sp>
    </p:spTree>
    <p:extLst>
      <p:ext uri="{BB962C8B-B14F-4D97-AF65-F5344CB8AC3E}">
        <p14:creationId xmlns:p14="http://schemas.microsoft.com/office/powerpoint/2010/main" val="26278273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34</a:t>
            </a:fld>
            <a:endParaRPr lang="en-US"/>
          </a:p>
        </p:txBody>
      </p:sp>
    </p:spTree>
    <p:extLst>
      <p:ext uri="{BB962C8B-B14F-4D97-AF65-F5344CB8AC3E}">
        <p14:creationId xmlns:p14="http://schemas.microsoft.com/office/powerpoint/2010/main" val="1031615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35</a:t>
            </a:fld>
            <a:endParaRPr lang="en-US"/>
          </a:p>
        </p:txBody>
      </p:sp>
    </p:spTree>
    <p:extLst>
      <p:ext uri="{BB962C8B-B14F-4D97-AF65-F5344CB8AC3E}">
        <p14:creationId xmlns:p14="http://schemas.microsoft.com/office/powerpoint/2010/main" val="23268341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36</a:t>
            </a:fld>
            <a:endParaRPr lang="en-US"/>
          </a:p>
        </p:txBody>
      </p:sp>
    </p:spTree>
    <p:extLst>
      <p:ext uri="{BB962C8B-B14F-4D97-AF65-F5344CB8AC3E}">
        <p14:creationId xmlns:p14="http://schemas.microsoft.com/office/powerpoint/2010/main" val="684318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37</a:t>
            </a:fld>
            <a:endParaRPr lang="en-US"/>
          </a:p>
        </p:txBody>
      </p:sp>
    </p:spTree>
    <p:extLst>
      <p:ext uri="{BB962C8B-B14F-4D97-AF65-F5344CB8AC3E}">
        <p14:creationId xmlns:p14="http://schemas.microsoft.com/office/powerpoint/2010/main" val="2554144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38</a:t>
            </a:fld>
            <a:endParaRPr lang="en-US"/>
          </a:p>
        </p:txBody>
      </p:sp>
    </p:spTree>
    <p:extLst>
      <p:ext uri="{BB962C8B-B14F-4D97-AF65-F5344CB8AC3E}">
        <p14:creationId xmlns:p14="http://schemas.microsoft.com/office/powerpoint/2010/main" val="23264474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39</a:t>
            </a:fld>
            <a:endParaRPr lang="en-US"/>
          </a:p>
        </p:txBody>
      </p:sp>
    </p:spTree>
    <p:extLst>
      <p:ext uri="{BB962C8B-B14F-4D97-AF65-F5344CB8AC3E}">
        <p14:creationId xmlns:p14="http://schemas.microsoft.com/office/powerpoint/2010/main" val="1200358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40</a:t>
            </a:fld>
            <a:endParaRPr lang="en-US"/>
          </a:p>
        </p:txBody>
      </p:sp>
    </p:spTree>
    <p:extLst>
      <p:ext uri="{BB962C8B-B14F-4D97-AF65-F5344CB8AC3E}">
        <p14:creationId xmlns:p14="http://schemas.microsoft.com/office/powerpoint/2010/main" val="20908588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41</a:t>
            </a:fld>
            <a:endParaRPr lang="en-US"/>
          </a:p>
        </p:txBody>
      </p:sp>
    </p:spTree>
    <p:extLst>
      <p:ext uri="{BB962C8B-B14F-4D97-AF65-F5344CB8AC3E}">
        <p14:creationId xmlns:p14="http://schemas.microsoft.com/office/powerpoint/2010/main" val="39847384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Intel</a:t>
            </a:r>
            <a:r>
              <a:rPr lang="en-US" baseline="0" dirty="0"/>
              <a:t> Edison is not appear on the list (</a:t>
            </a:r>
            <a:r>
              <a:rPr lang="en-US" b="1" baseline="0" dirty="0"/>
              <a:t>Tools &gt; Board:</a:t>
            </a:r>
            <a:r>
              <a:rPr lang="en-US" baseline="0" dirty="0"/>
              <a:t>), Kindly open Boards Manager (</a:t>
            </a:r>
            <a:r>
              <a:rPr lang="en-US" b="1" baseline="0" dirty="0"/>
              <a:t>Tools &gt; Board: &gt; Boards Manager</a:t>
            </a:r>
            <a:r>
              <a:rPr lang="en-US" baseline="0" dirty="0"/>
              <a:t>), and type ‘</a:t>
            </a:r>
            <a:r>
              <a:rPr lang="en-US" b="1" baseline="0" dirty="0"/>
              <a:t>intel</a:t>
            </a:r>
            <a:r>
              <a:rPr lang="en-US" baseline="0" dirty="0"/>
              <a:t>’ on the search box, and click </a:t>
            </a:r>
            <a:r>
              <a:rPr lang="en-US" b="1" baseline="0" dirty="0"/>
              <a:t>Intel i686 Boards by Intel</a:t>
            </a:r>
            <a:r>
              <a:rPr lang="en-US" baseline="0" dirty="0"/>
              <a:t>. Later click ‘</a:t>
            </a:r>
            <a:r>
              <a:rPr lang="en-US" b="1" baseline="0" dirty="0"/>
              <a:t>Install</a:t>
            </a:r>
            <a:r>
              <a:rPr lang="en-US" baseline="0" dirty="0"/>
              <a:t>’ button to install. </a:t>
            </a:r>
          </a:p>
        </p:txBody>
      </p:sp>
      <p:sp>
        <p:nvSpPr>
          <p:cNvPr id="4" name="Slide Number Placeholder 3"/>
          <p:cNvSpPr>
            <a:spLocks noGrp="1"/>
          </p:cNvSpPr>
          <p:nvPr>
            <p:ph type="sldNum" sz="quarter" idx="10"/>
          </p:nvPr>
        </p:nvSpPr>
        <p:spPr/>
        <p:txBody>
          <a:bodyPr/>
          <a:lstStyle/>
          <a:p>
            <a:fld id="{28CBC604-65EF-4C2A-A26B-D709DB373D05}" type="slidenum">
              <a:rPr lang="en-US" smtClean="0"/>
              <a:t>42</a:t>
            </a:fld>
            <a:endParaRPr lang="en-US"/>
          </a:p>
        </p:txBody>
      </p:sp>
    </p:spTree>
    <p:extLst>
      <p:ext uri="{BB962C8B-B14F-4D97-AF65-F5344CB8AC3E}">
        <p14:creationId xmlns:p14="http://schemas.microsoft.com/office/powerpoint/2010/main" val="30431479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43</a:t>
            </a:fld>
            <a:endParaRPr lang="en-US"/>
          </a:p>
        </p:txBody>
      </p:sp>
    </p:spTree>
    <p:extLst>
      <p:ext uri="{BB962C8B-B14F-4D97-AF65-F5344CB8AC3E}">
        <p14:creationId xmlns:p14="http://schemas.microsoft.com/office/powerpoint/2010/main" val="2194665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8</a:t>
            </a:fld>
            <a:endParaRPr lang="en-US"/>
          </a:p>
        </p:txBody>
      </p:sp>
    </p:spTree>
    <p:extLst>
      <p:ext uri="{BB962C8B-B14F-4D97-AF65-F5344CB8AC3E}">
        <p14:creationId xmlns:p14="http://schemas.microsoft.com/office/powerpoint/2010/main" val="10629552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44</a:t>
            </a:fld>
            <a:endParaRPr lang="en-US"/>
          </a:p>
        </p:txBody>
      </p:sp>
    </p:spTree>
    <p:extLst>
      <p:ext uri="{BB962C8B-B14F-4D97-AF65-F5344CB8AC3E}">
        <p14:creationId xmlns:p14="http://schemas.microsoft.com/office/powerpoint/2010/main" val="3945262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Activity-3 refer code samples</a:t>
            </a:r>
          </a:p>
        </p:txBody>
      </p:sp>
      <p:sp>
        <p:nvSpPr>
          <p:cNvPr id="4" name="Slide Number Placeholder 3"/>
          <p:cNvSpPr>
            <a:spLocks noGrp="1"/>
          </p:cNvSpPr>
          <p:nvPr>
            <p:ph type="sldNum" sz="quarter" idx="10"/>
          </p:nvPr>
        </p:nvSpPr>
        <p:spPr/>
        <p:txBody>
          <a:bodyPr/>
          <a:lstStyle/>
          <a:p>
            <a:fld id="{28CBC604-65EF-4C2A-A26B-D709DB373D05}" type="slidenum">
              <a:rPr lang="en-US" smtClean="0"/>
              <a:t>45</a:t>
            </a:fld>
            <a:endParaRPr lang="en-US"/>
          </a:p>
        </p:txBody>
      </p:sp>
    </p:spTree>
    <p:extLst>
      <p:ext uri="{BB962C8B-B14F-4D97-AF65-F5344CB8AC3E}">
        <p14:creationId xmlns:p14="http://schemas.microsoft.com/office/powerpoint/2010/main" val="13582806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46</a:t>
            </a:fld>
            <a:endParaRPr lang="en-US"/>
          </a:p>
        </p:txBody>
      </p:sp>
    </p:spTree>
    <p:extLst>
      <p:ext uri="{BB962C8B-B14F-4D97-AF65-F5344CB8AC3E}">
        <p14:creationId xmlns:p14="http://schemas.microsoft.com/office/powerpoint/2010/main" val="28841478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a:t>
            </a:r>
            <a:r>
              <a:rPr lang="en-US" baseline="0" dirty="0"/>
              <a:t> Intel XDK in your PC. Otherwise, download Intel XDK at: https://software.intel.com/en-us/intel-xdk</a:t>
            </a:r>
            <a:endParaRPr lang="en-US" dirty="0"/>
          </a:p>
        </p:txBody>
      </p:sp>
      <p:sp>
        <p:nvSpPr>
          <p:cNvPr id="4" name="Slide Number Placeholder 3"/>
          <p:cNvSpPr>
            <a:spLocks noGrp="1"/>
          </p:cNvSpPr>
          <p:nvPr>
            <p:ph type="sldNum" sz="quarter" idx="10"/>
          </p:nvPr>
        </p:nvSpPr>
        <p:spPr/>
        <p:txBody>
          <a:bodyPr/>
          <a:lstStyle/>
          <a:p>
            <a:fld id="{28CBC604-65EF-4C2A-A26B-D709DB373D05}" type="slidenum">
              <a:rPr lang="en-US" smtClean="0"/>
              <a:t>47</a:t>
            </a:fld>
            <a:endParaRPr lang="en-US"/>
          </a:p>
        </p:txBody>
      </p:sp>
    </p:spTree>
    <p:extLst>
      <p:ext uri="{BB962C8B-B14F-4D97-AF65-F5344CB8AC3E}">
        <p14:creationId xmlns:p14="http://schemas.microsoft.com/office/powerpoint/2010/main" val="10325901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48</a:t>
            </a:fld>
            <a:endParaRPr lang="en-US"/>
          </a:p>
        </p:txBody>
      </p:sp>
    </p:spTree>
    <p:extLst>
      <p:ext uri="{BB962C8B-B14F-4D97-AF65-F5344CB8AC3E}">
        <p14:creationId xmlns:p14="http://schemas.microsoft.com/office/powerpoint/2010/main" val="10343626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49</a:t>
            </a:fld>
            <a:endParaRPr lang="en-US"/>
          </a:p>
        </p:txBody>
      </p:sp>
    </p:spTree>
    <p:extLst>
      <p:ext uri="{BB962C8B-B14F-4D97-AF65-F5344CB8AC3E}">
        <p14:creationId xmlns:p14="http://schemas.microsoft.com/office/powerpoint/2010/main" val="38874498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50</a:t>
            </a:fld>
            <a:endParaRPr lang="en-US"/>
          </a:p>
        </p:txBody>
      </p:sp>
    </p:spTree>
    <p:extLst>
      <p:ext uri="{BB962C8B-B14F-4D97-AF65-F5344CB8AC3E}">
        <p14:creationId xmlns:p14="http://schemas.microsoft.com/office/powerpoint/2010/main" val="30998591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51</a:t>
            </a:fld>
            <a:endParaRPr lang="en-US"/>
          </a:p>
        </p:txBody>
      </p:sp>
    </p:spTree>
    <p:extLst>
      <p:ext uri="{BB962C8B-B14F-4D97-AF65-F5344CB8AC3E}">
        <p14:creationId xmlns:p14="http://schemas.microsoft.com/office/powerpoint/2010/main" val="32970840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setup actually allows you to configure</a:t>
            </a:r>
            <a:r>
              <a:rPr lang="en-US" baseline="0" dirty="0"/>
              <a:t> Edison into USB Host mode (allowing for peripherals connection such as keyboard, mouse, camera </a:t>
            </a:r>
            <a:r>
              <a:rPr lang="en-US" baseline="0" dirty="0" err="1"/>
              <a:t>etc</a:t>
            </a:r>
            <a:r>
              <a:rPr lang="en-US" baseline="0" dirty="0"/>
              <a:t>) and USB Device mode for uploading Arduino sketches and connection to PC. </a:t>
            </a:r>
            <a:endParaRPr lang="en-US" dirty="0"/>
          </a:p>
        </p:txBody>
      </p:sp>
      <p:sp>
        <p:nvSpPr>
          <p:cNvPr id="4" name="Slide Number Placeholder 3"/>
          <p:cNvSpPr>
            <a:spLocks noGrp="1"/>
          </p:cNvSpPr>
          <p:nvPr>
            <p:ph type="sldNum" sz="quarter" idx="10"/>
          </p:nvPr>
        </p:nvSpPr>
        <p:spPr/>
        <p:txBody>
          <a:bodyPr/>
          <a:lstStyle/>
          <a:p>
            <a:fld id="{28CBC604-65EF-4C2A-A26B-D709DB373D05}" type="slidenum">
              <a:rPr lang="en-US" smtClean="0"/>
              <a:t>52</a:t>
            </a:fld>
            <a:endParaRPr lang="en-US"/>
          </a:p>
        </p:txBody>
      </p:sp>
    </p:spTree>
    <p:extLst>
      <p:ext uri="{BB962C8B-B14F-4D97-AF65-F5344CB8AC3E}">
        <p14:creationId xmlns:p14="http://schemas.microsoft.com/office/powerpoint/2010/main" val="42691237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53</a:t>
            </a:fld>
            <a:endParaRPr lang="en-US"/>
          </a:p>
        </p:txBody>
      </p:sp>
    </p:spTree>
    <p:extLst>
      <p:ext uri="{BB962C8B-B14F-4D97-AF65-F5344CB8AC3E}">
        <p14:creationId xmlns:p14="http://schemas.microsoft.com/office/powerpoint/2010/main" val="9357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9</a:t>
            </a:fld>
            <a:endParaRPr lang="en-US"/>
          </a:p>
        </p:txBody>
      </p:sp>
    </p:spTree>
    <p:extLst>
      <p:ext uri="{BB962C8B-B14F-4D97-AF65-F5344CB8AC3E}">
        <p14:creationId xmlns:p14="http://schemas.microsoft.com/office/powerpoint/2010/main" val="1120455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54</a:t>
            </a:fld>
            <a:endParaRPr lang="en-US"/>
          </a:p>
        </p:txBody>
      </p:sp>
    </p:spTree>
    <p:extLst>
      <p:ext uri="{BB962C8B-B14F-4D97-AF65-F5344CB8AC3E}">
        <p14:creationId xmlns:p14="http://schemas.microsoft.com/office/powerpoint/2010/main" val="1768542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55</a:t>
            </a:fld>
            <a:endParaRPr lang="en-US"/>
          </a:p>
        </p:txBody>
      </p:sp>
    </p:spTree>
    <p:extLst>
      <p:ext uri="{BB962C8B-B14F-4D97-AF65-F5344CB8AC3E}">
        <p14:creationId xmlns:p14="http://schemas.microsoft.com/office/powerpoint/2010/main" val="2047534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56</a:t>
            </a:fld>
            <a:endParaRPr lang="en-US"/>
          </a:p>
        </p:txBody>
      </p:sp>
    </p:spTree>
    <p:extLst>
      <p:ext uri="{BB962C8B-B14F-4D97-AF65-F5344CB8AC3E}">
        <p14:creationId xmlns:p14="http://schemas.microsoft.com/office/powerpoint/2010/main" val="42199188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57</a:t>
            </a:fld>
            <a:endParaRPr lang="en-US"/>
          </a:p>
        </p:txBody>
      </p:sp>
    </p:spTree>
    <p:extLst>
      <p:ext uri="{BB962C8B-B14F-4D97-AF65-F5344CB8AC3E}">
        <p14:creationId xmlns:p14="http://schemas.microsoft.com/office/powerpoint/2010/main" val="3454592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58</a:t>
            </a:fld>
            <a:endParaRPr lang="en-US"/>
          </a:p>
        </p:txBody>
      </p:sp>
    </p:spTree>
    <p:extLst>
      <p:ext uri="{BB962C8B-B14F-4D97-AF65-F5344CB8AC3E}">
        <p14:creationId xmlns:p14="http://schemas.microsoft.com/office/powerpoint/2010/main" val="18772817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59</a:t>
            </a:fld>
            <a:endParaRPr lang="en-US"/>
          </a:p>
        </p:txBody>
      </p:sp>
    </p:spTree>
    <p:extLst>
      <p:ext uri="{BB962C8B-B14F-4D97-AF65-F5344CB8AC3E}">
        <p14:creationId xmlns:p14="http://schemas.microsoft.com/office/powerpoint/2010/main" val="33997135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60</a:t>
            </a:fld>
            <a:endParaRPr lang="en-US"/>
          </a:p>
        </p:txBody>
      </p:sp>
    </p:spTree>
    <p:extLst>
      <p:ext uri="{BB962C8B-B14F-4D97-AF65-F5344CB8AC3E}">
        <p14:creationId xmlns:p14="http://schemas.microsoft.com/office/powerpoint/2010/main" val="28863224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61</a:t>
            </a:fld>
            <a:endParaRPr lang="en-US"/>
          </a:p>
        </p:txBody>
      </p:sp>
    </p:spTree>
    <p:extLst>
      <p:ext uri="{BB962C8B-B14F-4D97-AF65-F5344CB8AC3E}">
        <p14:creationId xmlns:p14="http://schemas.microsoft.com/office/powerpoint/2010/main" val="2903618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62</a:t>
            </a:fld>
            <a:endParaRPr lang="en-US"/>
          </a:p>
        </p:txBody>
      </p:sp>
    </p:spTree>
    <p:extLst>
      <p:ext uri="{BB962C8B-B14F-4D97-AF65-F5344CB8AC3E}">
        <p14:creationId xmlns:p14="http://schemas.microsoft.com/office/powerpoint/2010/main" val="41161616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63</a:t>
            </a:fld>
            <a:endParaRPr lang="en-US"/>
          </a:p>
        </p:txBody>
      </p:sp>
    </p:spTree>
    <p:extLst>
      <p:ext uri="{BB962C8B-B14F-4D97-AF65-F5344CB8AC3E}">
        <p14:creationId xmlns:p14="http://schemas.microsoft.com/office/powerpoint/2010/main" val="2001564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a:t>
            </a:r>
            <a:r>
              <a:rPr lang="en-US" baseline="0" dirty="0"/>
              <a:t> of this Edison workshop is to use Intel Edison with Arduino* expansion board, and to experience some hands-on with Arduino Sketch programming and also Node.js for Intel XDK. </a:t>
            </a:r>
            <a:endParaRPr lang="en-US" dirty="0"/>
          </a:p>
        </p:txBody>
      </p:sp>
      <p:sp>
        <p:nvSpPr>
          <p:cNvPr id="4" name="Slide Number Placeholder 3"/>
          <p:cNvSpPr>
            <a:spLocks noGrp="1"/>
          </p:cNvSpPr>
          <p:nvPr>
            <p:ph type="sldNum" sz="quarter" idx="10"/>
          </p:nvPr>
        </p:nvSpPr>
        <p:spPr/>
        <p:txBody>
          <a:bodyPr/>
          <a:lstStyle/>
          <a:p>
            <a:fld id="{28CBC604-65EF-4C2A-A26B-D709DB373D05}" type="slidenum">
              <a:rPr lang="en-US" smtClean="0"/>
              <a:t>10</a:t>
            </a:fld>
            <a:endParaRPr lang="en-US"/>
          </a:p>
        </p:txBody>
      </p:sp>
    </p:spTree>
    <p:extLst>
      <p:ext uri="{BB962C8B-B14F-4D97-AF65-F5344CB8AC3E}">
        <p14:creationId xmlns:p14="http://schemas.microsoft.com/office/powerpoint/2010/main" val="11257697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to </a:t>
            </a:r>
            <a:r>
              <a:rPr lang="en-US" dirty="0" err="1"/>
              <a:t>Johny</a:t>
            </a:r>
            <a:r>
              <a:rPr lang="en-US" dirty="0"/>
              <a:t>-five</a:t>
            </a:r>
          </a:p>
        </p:txBody>
      </p:sp>
      <p:sp>
        <p:nvSpPr>
          <p:cNvPr id="4" name="Slide Number Placeholder 3"/>
          <p:cNvSpPr>
            <a:spLocks noGrp="1"/>
          </p:cNvSpPr>
          <p:nvPr>
            <p:ph type="sldNum" sz="quarter" idx="10"/>
          </p:nvPr>
        </p:nvSpPr>
        <p:spPr/>
        <p:txBody>
          <a:bodyPr/>
          <a:lstStyle/>
          <a:p>
            <a:fld id="{28CBC604-65EF-4C2A-A26B-D709DB373D05}" type="slidenum">
              <a:rPr lang="en-US" smtClean="0"/>
              <a:t>64</a:t>
            </a:fld>
            <a:endParaRPr lang="en-US"/>
          </a:p>
        </p:txBody>
      </p:sp>
    </p:spTree>
    <p:extLst>
      <p:ext uri="{BB962C8B-B14F-4D97-AF65-F5344CB8AC3E}">
        <p14:creationId xmlns:p14="http://schemas.microsoft.com/office/powerpoint/2010/main" val="37025939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65</a:t>
            </a:fld>
            <a:endParaRPr lang="en-US"/>
          </a:p>
        </p:txBody>
      </p:sp>
    </p:spTree>
    <p:extLst>
      <p:ext uri="{BB962C8B-B14F-4D97-AF65-F5344CB8AC3E}">
        <p14:creationId xmlns:p14="http://schemas.microsoft.com/office/powerpoint/2010/main" val="35675059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66</a:t>
            </a:fld>
            <a:endParaRPr lang="en-US"/>
          </a:p>
        </p:txBody>
      </p:sp>
    </p:spTree>
    <p:extLst>
      <p:ext uri="{BB962C8B-B14F-4D97-AF65-F5344CB8AC3E}">
        <p14:creationId xmlns:p14="http://schemas.microsoft.com/office/powerpoint/2010/main" val="23806191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67</a:t>
            </a:fld>
            <a:endParaRPr lang="en-US"/>
          </a:p>
        </p:txBody>
      </p:sp>
    </p:spTree>
    <p:extLst>
      <p:ext uri="{BB962C8B-B14F-4D97-AF65-F5344CB8AC3E}">
        <p14:creationId xmlns:p14="http://schemas.microsoft.com/office/powerpoint/2010/main" val="19091774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68</a:t>
            </a:fld>
            <a:endParaRPr lang="en-US"/>
          </a:p>
        </p:txBody>
      </p:sp>
    </p:spTree>
    <p:extLst>
      <p:ext uri="{BB962C8B-B14F-4D97-AF65-F5344CB8AC3E}">
        <p14:creationId xmlns:p14="http://schemas.microsoft.com/office/powerpoint/2010/main" val="10218861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71</a:t>
            </a:fld>
            <a:endParaRPr lang="en-US"/>
          </a:p>
        </p:txBody>
      </p:sp>
    </p:spTree>
    <p:extLst>
      <p:ext uri="{BB962C8B-B14F-4D97-AF65-F5344CB8AC3E}">
        <p14:creationId xmlns:p14="http://schemas.microsoft.com/office/powerpoint/2010/main" val="3593845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72</a:t>
            </a:fld>
            <a:endParaRPr lang="en-US"/>
          </a:p>
        </p:txBody>
      </p:sp>
    </p:spTree>
    <p:extLst>
      <p:ext uri="{BB962C8B-B14F-4D97-AF65-F5344CB8AC3E}">
        <p14:creationId xmlns:p14="http://schemas.microsoft.com/office/powerpoint/2010/main" val="42829275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73</a:t>
            </a:fld>
            <a:endParaRPr lang="en-US"/>
          </a:p>
        </p:txBody>
      </p:sp>
    </p:spTree>
    <p:extLst>
      <p:ext uri="{BB962C8B-B14F-4D97-AF65-F5344CB8AC3E}">
        <p14:creationId xmlns:p14="http://schemas.microsoft.com/office/powerpoint/2010/main" val="7903057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74</a:t>
            </a:fld>
            <a:endParaRPr lang="en-US"/>
          </a:p>
        </p:txBody>
      </p:sp>
    </p:spTree>
    <p:extLst>
      <p:ext uri="{BB962C8B-B14F-4D97-AF65-F5344CB8AC3E}">
        <p14:creationId xmlns:p14="http://schemas.microsoft.com/office/powerpoint/2010/main" val="14680029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75</a:t>
            </a:fld>
            <a:endParaRPr lang="en-US"/>
          </a:p>
        </p:txBody>
      </p:sp>
    </p:spTree>
    <p:extLst>
      <p:ext uri="{BB962C8B-B14F-4D97-AF65-F5344CB8AC3E}">
        <p14:creationId xmlns:p14="http://schemas.microsoft.com/office/powerpoint/2010/main" val="3498054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11</a:t>
            </a:fld>
            <a:endParaRPr lang="en-US"/>
          </a:p>
        </p:txBody>
      </p:sp>
    </p:spTree>
    <p:extLst>
      <p:ext uri="{BB962C8B-B14F-4D97-AF65-F5344CB8AC3E}">
        <p14:creationId xmlns:p14="http://schemas.microsoft.com/office/powerpoint/2010/main" val="25028020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76</a:t>
            </a:fld>
            <a:endParaRPr lang="en-US"/>
          </a:p>
        </p:txBody>
      </p:sp>
    </p:spTree>
    <p:extLst>
      <p:ext uri="{BB962C8B-B14F-4D97-AF65-F5344CB8AC3E}">
        <p14:creationId xmlns:p14="http://schemas.microsoft.com/office/powerpoint/2010/main" val="21247323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77</a:t>
            </a:fld>
            <a:endParaRPr lang="en-US"/>
          </a:p>
        </p:txBody>
      </p:sp>
    </p:spTree>
    <p:extLst>
      <p:ext uri="{BB962C8B-B14F-4D97-AF65-F5344CB8AC3E}">
        <p14:creationId xmlns:p14="http://schemas.microsoft.com/office/powerpoint/2010/main" val="3217973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78</a:t>
            </a:fld>
            <a:endParaRPr lang="en-US"/>
          </a:p>
        </p:txBody>
      </p:sp>
    </p:spTree>
    <p:extLst>
      <p:ext uri="{BB962C8B-B14F-4D97-AF65-F5344CB8AC3E}">
        <p14:creationId xmlns:p14="http://schemas.microsoft.com/office/powerpoint/2010/main" val="24757073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79</a:t>
            </a:fld>
            <a:endParaRPr lang="en-US"/>
          </a:p>
        </p:txBody>
      </p:sp>
    </p:spTree>
    <p:extLst>
      <p:ext uri="{BB962C8B-B14F-4D97-AF65-F5344CB8AC3E}">
        <p14:creationId xmlns:p14="http://schemas.microsoft.com/office/powerpoint/2010/main" val="41703798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80</a:t>
            </a:fld>
            <a:endParaRPr lang="en-US"/>
          </a:p>
        </p:txBody>
      </p:sp>
    </p:spTree>
    <p:extLst>
      <p:ext uri="{BB962C8B-B14F-4D97-AF65-F5344CB8AC3E}">
        <p14:creationId xmlns:p14="http://schemas.microsoft.com/office/powerpoint/2010/main" val="8443006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Edison repository</a:t>
            </a:r>
            <a:r>
              <a:rPr lang="en-US" baseline="0" dirty="0"/>
              <a:t> for software packages. The shown example of Intel repo is version 3.5. You may used older version. Kindly checkout http://iotdk.intel.com/repos. </a:t>
            </a:r>
            <a:endParaRPr lang="en-US" dirty="0"/>
          </a:p>
        </p:txBody>
      </p:sp>
      <p:sp>
        <p:nvSpPr>
          <p:cNvPr id="4" name="Slide Number Placeholder 3"/>
          <p:cNvSpPr>
            <a:spLocks noGrp="1"/>
          </p:cNvSpPr>
          <p:nvPr>
            <p:ph type="sldNum" sz="quarter" idx="10"/>
          </p:nvPr>
        </p:nvSpPr>
        <p:spPr/>
        <p:txBody>
          <a:bodyPr/>
          <a:lstStyle/>
          <a:p>
            <a:fld id="{28CBC604-65EF-4C2A-A26B-D709DB373D05}" type="slidenum">
              <a:rPr lang="en-US" smtClean="0"/>
              <a:t>81</a:t>
            </a:fld>
            <a:endParaRPr lang="en-US"/>
          </a:p>
        </p:txBody>
      </p:sp>
    </p:spTree>
    <p:extLst>
      <p:ext uri="{BB962C8B-B14F-4D97-AF65-F5344CB8AC3E}">
        <p14:creationId xmlns:p14="http://schemas.microsoft.com/office/powerpoint/2010/main" val="3379350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82</a:t>
            </a:fld>
            <a:endParaRPr lang="en-US"/>
          </a:p>
        </p:txBody>
      </p:sp>
    </p:spTree>
    <p:extLst>
      <p:ext uri="{BB962C8B-B14F-4D97-AF65-F5344CB8AC3E}">
        <p14:creationId xmlns:p14="http://schemas.microsoft.com/office/powerpoint/2010/main" val="4494223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83</a:t>
            </a:fld>
            <a:endParaRPr lang="en-US"/>
          </a:p>
        </p:txBody>
      </p:sp>
    </p:spTree>
    <p:extLst>
      <p:ext uri="{BB962C8B-B14F-4D97-AF65-F5344CB8AC3E}">
        <p14:creationId xmlns:p14="http://schemas.microsoft.com/office/powerpoint/2010/main" val="18148553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Vi/Vim/</a:t>
            </a:r>
            <a:r>
              <a:rPr lang="en-US" baseline="0" dirty="0"/>
              <a:t>Nano is one of the best command-line editor. You need to ensure that you know a few cheats (how to write, how to save, </a:t>
            </a:r>
            <a:r>
              <a:rPr lang="en-US" baseline="0" dirty="0" err="1"/>
              <a:t>etc</a:t>
            </a:r>
            <a:r>
              <a:rPr lang="en-US" baseline="0" dirty="0"/>
              <a:t>) so that you are comfortable the next time writing programs in command-line editor. </a:t>
            </a:r>
            <a:endParaRPr lang="en-US" dirty="0"/>
          </a:p>
        </p:txBody>
      </p:sp>
      <p:sp>
        <p:nvSpPr>
          <p:cNvPr id="4" name="Slide Number Placeholder 3"/>
          <p:cNvSpPr>
            <a:spLocks noGrp="1"/>
          </p:cNvSpPr>
          <p:nvPr>
            <p:ph type="sldNum" sz="quarter" idx="10"/>
          </p:nvPr>
        </p:nvSpPr>
        <p:spPr/>
        <p:txBody>
          <a:bodyPr/>
          <a:lstStyle/>
          <a:p>
            <a:fld id="{28CBC604-65EF-4C2A-A26B-D709DB373D05}" type="slidenum">
              <a:rPr lang="en-US" smtClean="0"/>
              <a:t>84</a:t>
            </a:fld>
            <a:endParaRPr lang="en-US"/>
          </a:p>
        </p:txBody>
      </p:sp>
    </p:spTree>
    <p:extLst>
      <p:ext uri="{BB962C8B-B14F-4D97-AF65-F5344CB8AC3E}">
        <p14:creationId xmlns:p14="http://schemas.microsoft.com/office/powerpoint/2010/main" val="8088675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CBC604-65EF-4C2A-A26B-D709DB373D05}" type="slidenum">
              <a:rPr lang="en-US" smtClean="0"/>
              <a:t>85</a:t>
            </a:fld>
            <a:endParaRPr lang="en-US"/>
          </a:p>
        </p:txBody>
      </p:sp>
    </p:spTree>
    <p:extLst>
      <p:ext uri="{BB962C8B-B14F-4D97-AF65-F5344CB8AC3E}">
        <p14:creationId xmlns:p14="http://schemas.microsoft.com/office/powerpoint/2010/main" val="3316116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module (Intel</a:t>
            </a:r>
            <a:r>
              <a:rPr lang="en-US" baseline="0" dirty="0"/>
              <a:t> Edison) alone is going nowhere unless you want to go the extreme way. </a:t>
            </a:r>
          </a:p>
          <a:p>
            <a:endParaRPr lang="en-US" baseline="0" dirty="0"/>
          </a:p>
          <a:p>
            <a:r>
              <a:rPr lang="en-US" baseline="0" dirty="0"/>
              <a:t>Intel has come out with Intel Edison development kit, which are Arduino expansion board and mini breakout board.</a:t>
            </a:r>
          </a:p>
          <a:p>
            <a:br>
              <a:rPr lang="en-US" baseline="0" dirty="0"/>
            </a:br>
            <a:r>
              <a:rPr lang="en-US" baseline="0" dirty="0"/>
              <a:t>Why we need this? These development kits provides standard connectors and interfaces while supports wide range of possible prototyping of projects and easy-of-development for designing and building your products solution. </a:t>
            </a:r>
            <a:endParaRPr lang="en-US" dirty="0"/>
          </a:p>
        </p:txBody>
      </p:sp>
      <p:sp>
        <p:nvSpPr>
          <p:cNvPr id="4" name="Slide Number Placeholder 3"/>
          <p:cNvSpPr>
            <a:spLocks noGrp="1"/>
          </p:cNvSpPr>
          <p:nvPr>
            <p:ph type="sldNum" sz="quarter" idx="10"/>
          </p:nvPr>
        </p:nvSpPr>
        <p:spPr/>
        <p:txBody>
          <a:bodyPr/>
          <a:lstStyle/>
          <a:p>
            <a:fld id="{28CBC604-65EF-4C2A-A26B-D709DB373D05}" type="slidenum">
              <a:rPr lang="en-US" smtClean="0"/>
              <a:t>12</a:t>
            </a:fld>
            <a:endParaRPr lang="en-US"/>
          </a:p>
        </p:txBody>
      </p:sp>
    </p:spTree>
    <p:extLst>
      <p:ext uri="{BB962C8B-B14F-4D97-AF65-F5344CB8AC3E}">
        <p14:creationId xmlns:p14="http://schemas.microsoft.com/office/powerpoint/2010/main" val="1940734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3" indent="-181233">
              <a:buFont typeface="Arial" panose="020B0604020202020204" pitchFamily="34" charset="0"/>
              <a:buChar char="•"/>
            </a:pPr>
            <a:r>
              <a:rPr lang="en-US" dirty="0"/>
              <a:t>Officially,</a:t>
            </a:r>
            <a:r>
              <a:rPr lang="en-US" baseline="0" dirty="0"/>
              <a:t> Intel provides two expansion boards to support interfaces for Edison:</a:t>
            </a:r>
          </a:p>
          <a:p>
            <a:pPr marL="664522" lvl="1" indent="-181233">
              <a:buFont typeface="Arial" panose="020B0604020202020204" pitchFamily="34" charset="0"/>
              <a:buChar char="•"/>
            </a:pPr>
            <a:r>
              <a:rPr lang="en-US" baseline="0" dirty="0"/>
              <a:t>Arduino* expansion board – compatible with Arduino Uno R3 interfaces</a:t>
            </a:r>
          </a:p>
          <a:p>
            <a:pPr marL="664522" lvl="1" indent="-181233">
              <a:buFont typeface="Arial" panose="020B0604020202020204" pitchFamily="34" charset="0"/>
              <a:buChar char="•"/>
            </a:pPr>
            <a:r>
              <a:rPr lang="en-US" baseline="0" dirty="0"/>
              <a:t>Mini-breakout board – small size factor</a:t>
            </a:r>
          </a:p>
          <a:p>
            <a:pPr marL="181233" indent="-18123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FC0CD14-2F8E-4599-AEEF-1F38CC375489}" type="slidenum">
              <a:rPr lang="en-GB" smtClean="0"/>
              <a:t>13</a:t>
            </a:fld>
            <a:endParaRPr lang="en-GB"/>
          </a:p>
        </p:txBody>
      </p:sp>
    </p:spTree>
    <p:extLst>
      <p:ext uri="{BB962C8B-B14F-4D97-AF65-F5344CB8AC3E}">
        <p14:creationId xmlns:p14="http://schemas.microsoft.com/office/powerpoint/2010/main" val="2779892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8D1188B-D759-4ED4-A261-E6A3FDB38B45}" type="datetime1">
              <a:rPr lang="en-US" smtClean="0"/>
              <a:t>05-Dec-16</a:t>
            </a:fld>
            <a:endParaRPr lang="en-US"/>
          </a:p>
        </p:txBody>
      </p:sp>
      <p:sp>
        <p:nvSpPr>
          <p:cNvPr id="5" name="Footer Placeholder 4"/>
          <p:cNvSpPr>
            <a:spLocks noGrp="1"/>
          </p:cNvSpPr>
          <p:nvPr>
            <p:ph type="ftr" sz="quarter" idx="11"/>
          </p:nvPr>
        </p:nvSpPr>
        <p:spPr/>
        <p:txBody>
          <a:bodyPr/>
          <a:lstStyle/>
          <a:p>
            <a:r>
              <a:rPr lang="pt-BR"/>
              <a:t>USM Intel® Edison Curriculum Modules | Rev0.0.6</a:t>
            </a:r>
            <a:endParaRPr lang="en-US"/>
          </a:p>
        </p:txBody>
      </p:sp>
      <p:sp>
        <p:nvSpPr>
          <p:cNvPr id="6" name="Slide Number Placeholder 5"/>
          <p:cNvSpPr>
            <a:spLocks noGrp="1"/>
          </p:cNvSpPr>
          <p:nvPr>
            <p:ph type="sldNum" sz="quarter" idx="12"/>
          </p:nvPr>
        </p:nvSpPr>
        <p:spPr/>
        <p:txBody>
          <a:bodyPr/>
          <a:lstStyle/>
          <a:p>
            <a:fld id="{0573D1C5-4CD4-4B1F-997F-E8E8F7CE6229}" type="slidenum">
              <a:rPr lang="en-US" smtClean="0"/>
              <a:t>‹#›</a:t>
            </a:fld>
            <a:endParaRPr lang="en-US"/>
          </a:p>
        </p:txBody>
      </p:sp>
    </p:spTree>
    <p:extLst>
      <p:ext uri="{BB962C8B-B14F-4D97-AF65-F5344CB8AC3E}">
        <p14:creationId xmlns:p14="http://schemas.microsoft.com/office/powerpoint/2010/main" val="3350633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107746-C81C-4085-A17A-332A138422B9}" type="datetime1">
              <a:rPr lang="en-US" smtClean="0"/>
              <a:t>05-Dec-16</a:t>
            </a:fld>
            <a:endParaRPr lang="en-US"/>
          </a:p>
        </p:txBody>
      </p:sp>
      <p:sp>
        <p:nvSpPr>
          <p:cNvPr id="5" name="Footer Placeholder 4"/>
          <p:cNvSpPr>
            <a:spLocks noGrp="1"/>
          </p:cNvSpPr>
          <p:nvPr>
            <p:ph type="ftr" sz="quarter" idx="11"/>
          </p:nvPr>
        </p:nvSpPr>
        <p:spPr/>
        <p:txBody>
          <a:bodyPr/>
          <a:lstStyle/>
          <a:p>
            <a:r>
              <a:rPr lang="pt-BR"/>
              <a:t>USM Intel® Edison Curriculum Modules | Rev0.0.6</a:t>
            </a:r>
            <a:endParaRPr lang="en-US"/>
          </a:p>
        </p:txBody>
      </p:sp>
      <p:sp>
        <p:nvSpPr>
          <p:cNvPr id="6" name="Slide Number Placeholder 5"/>
          <p:cNvSpPr>
            <a:spLocks noGrp="1"/>
          </p:cNvSpPr>
          <p:nvPr>
            <p:ph type="sldNum" sz="quarter" idx="12"/>
          </p:nvPr>
        </p:nvSpPr>
        <p:spPr/>
        <p:txBody>
          <a:bodyPr/>
          <a:lstStyle/>
          <a:p>
            <a:fld id="{0573D1C5-4CD4-4B1F-997F-E8E8F7CE6229}" type="slidenum">
              <a:rPr lang="en-US" smtClean="0"/>
              <a:t>‹#›</a:t>
            </a:fld>
            <a:endParaRPr lang="en-US"/>
          </a:p>
        </p:txBody>
      </p:sp>
    </p:spTree>
    <p:extLst>
      <p:ext uri="{BB962C8B-B14F-4D97-AF65-F5344CB8AC3E}">
        <p14:creationId xmlns:p14="http://schemas.microsoft.com/office/powerpoint/2010/main" val="2864768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97EDE8-9D93-4C98-ABC5-067B4658E6AD}" type="datetime1">
              <a:rPr lang="en-US" smtClean="0"/>
              <a:t>05-Dec-16</a:t>
            </a:fld>
            <a:endParaRPr lang="en-US"/>
          </a:p>
        </p:txBody>
      </p:sp>
      <p:sp>
        <p:nvSpPr>
          <p:cNvPr id="5" name="Footer Placeholder 4"/>
          <p:cNvSpPr>
            <a:spLocks noGrp="1"/>
          </p:cNvSpPr>
          <p:nvPr>
            <p:ph type="ftr" sz="quarter" idx="11"/>
          </p:nvPr>
        </p:nvSpPr>
        <p:spPr/>
        <p:txBody>
          <a:bodyPr/>
          <a:lstStyle/>
          <a:p>
            <a:r>
              <a:rPr lang="pt-BR"/>
              <a:t>USM Intel® Edison Curriculum Modules | Rev0.0.6</a:t>
            </a:r>
            <a:endParaRPr lang="en-US"/>
          </a:p>
        </p:txBody>
      </p:sp>
      <p:sp>
        <p:nvSpPr>
          <p:cNvPr id="6" name="Slide Number Placeholder 5"/>
          <p:cNvSpPr>
            <a:spLocks noGrp="1"/>
          </p:cNvSpPr>
          <p:nvPr>
            <p:ph type="sldNum" sz="quarter" idx="12"/>
          </p:nvPr>
        </p:nvSpPr>
        <p:spPr/>
        <p:txBody>
          <a:bodyPr/>
          <a:lstStyle/>
          <a:p>
            <a:fld id="{0573D1C5-4CD4-4B1F-997F-E8E8F7CE6229}" type="slidenum">
              <a:rPr lang="en-US" smtClean="0"/>
              <a:t>‹#›</a:t>
            </a:fld>
            <a:endParaRPr lang="en-US"/>
          </a:p>
        </p:txBody>
      </p:sp>
    </p:spTree>
    <p:extLst>
      <p:ext uri="{BB962C8B-B14F-4D97-AF65-F5344CB8AC3E}">
        <p14:creationId xmlns:p14="http://schemas.microsoft.com/office/powerpoint/2010/main" val="2571228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a:t>Click to edit Master title style</a:t>
            </a:r>
          </a:p>
        </p:txBody>
      </p:sp>
      <p:sp>
        <p:nvSpPr>
          <p:cNvPr id="3" name="Content Placeholder 2"/>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mj-lt"/>
              </a:defRPr>
            </a:lvl1pPr>
          </a:lstStyle>
          <a:p>
            <a:fld id="{9983FE44-C3EA-40C7-BE47-C2B671481C25}" type="datetime1">
              <a:rPr lang="en-US" smtClean="0"/>
              <a:t>05-Dec-16</a:t>
            </a:fld>
            <a:endParaRPr lang="en-US"/>
          </a:p>
        </p:txBody>
      </p:sp>
      <p:sp>
        <p:nvSpPr>
          <p:cNvPr id="5" name="Footer Placeholder 4"/>
          <p:cNvSpPr>
            <a:spLocks noGrp="1"/>
          </p:cNvSpPr>
          <p:nvPr>
            <p:ph type="ftr" sz="quarter" idx="11"/>
          </p:nvPr>
        </p:nvSpPr>
        <p:spPr/>
        <p:txBody>
          <a:bodyPr/>
          <a:lstStyle>
            <a:lvl1pPr>
              <a:defRPr>
                <a:latin typeface="+mj-lt"/>
              </a:defRPr>
            </a:lvl1pPr>
          </a:lstStyle>
          <a:p>
            <a:r>
              <a:rPr lang="pt-BR"/>
              <a:t>USM Intel® Edison Curriculum Modules | Rev0.0.6</a:t>
            </a:r>
            <a:endParaRPr lang="en-US"/>
          </a:p>
        </p:txBody>
      </p:sp>
      <p:sp>
        <p:nvSpPr>
          <p:cNvPr id="6" name="Slide Number Placeholder 5"/>
          <p:cNvSpPr>
            <a:spLocks noGrp="1"/>
          </p:cNvSpPr>
          <p:nvPr>
            <p:ph type="sldNum" sz="quarter" idx="12"/>
          </p:nvPr>
        </p:nvSpPr>
        <p:spPr/>
        <p:txBody>
          <a:bodyPr/>
          <a:lstStyle>
            <a:lvl1pPr>
              <a:defRPr>
                <a:latin typeface="+mj-lt"/>
              </a:defRPr>
            </a:lvl1pPr>
          </a:lstStyle>
          <a:p>
            <a:fld id="{0573D1C5-4CD4-4B1F-997F-E8E8F7CE6229}" type="slidenum">
              <a:rPr lang="en-US" smtClean="0"/>
              <a:pPr/>
              <a:t>‹#›</a:t>
            </a:fld>
            <a:endParaRPr lang="en-US"/>
          </a:p>
        </p:txBody>
      </p:sp>
    </p:spTree>
    <p:extLst>
      <p:ext uri="{BB962C8B-B14F-4D97-AF65-F5344CB8AC3E}">
        <p14:creationId xmlns:p14="http://schemas.microsoft.com/office/powerpoint/2010/main" val="2836983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2BDEDA-E63B-4EE0-BB55-0950C2CBCE89}" type="datetime1">
              <a:rPr lang="en-US" smtClean="0"/>
              <a:t>05-Dec-16</a:t>
            </a:fld>
            <a:endParaRPr lang="en-US"/>
          </a:p>
        </p:txBody>
      </p:sp>
      <p:sp>
        <p:nvSpPr>
          <p:cNvPr id="5" name="Footer Placeholder 4"/>
          <p:cNvSpPr>
            <a:spLocks noGrp="1"/>
          </p:cNvSpPr>
          <p:nvPr>
            <p:ph type="ftr" sz="quarter" idx="11"/>
          </p:nvPr>
        </p:nvSpPr>
        <p:spPr/>
        <p:txBody>
          <a:bodyPr/>
          <a:lstStyle/>
          <a:p>
            <a:r>
              <a:rPr lang="pt-BR"/>
              <a:t>USM Intel® Edison Curriculum Modules | Rev0.0.6</a:t>
            </a:r>
            <a:endParaRPr lang="en-US"/>
          </a:p>
        </p:txBody>
      </p:sp>
      <p:sp>
        <p:nvSpPr>
          <p:cNvPr id="6" name="Slide Number Placeholder 5"/>
          <p:cNvSpPr>
            <a:spLocks noGrp="1"/>
          </p:cNvSpPr>
          <p:nvPr>
            <p:ph type="sldNum" sz="quarter" idx="12"/>
          </p:nvPr>
        </p:nvSpPr>
        <p:spPr/>
        <p:txBody>
          <a:bodyPr/>
          <a:lstStyle/>
          <a:p>
            <a:fld id="{0573D1C5-4CD4-4B1F-997F-E8E8F7CE6229}" type="slidenum">
              <a:rPr lang="en-US" smtClean="0"/>
              <a:t>‹#›</a:t>
            </a:fld>
            <a:endParaRPr lang="en-US"/>
          </a:p>
        </p:txBody>
      </p:sp>
    </p:spTree>
    <p:extLst>
      <p:ext uri="{BB962C8B-B14F-4D97-AF65-F5344CB8AC3E}">
        <p14:creationId xmlns:p14="http://schemas.microsoft.com/office/powerpoint/2010/main" val="148915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E7F5BAF-EC47-4DC2-8391-B05175D7832F}" type="datetime1">
              <a:rPr lang="en-US" smtClean="0"/>
              <a:t>05-Dec-16</a:t>
            </a:fld>
            <a:endParaRPr lang="en-US"/>
          </a:p>
        </p:txBody>
      </p:sp>
      <p:sp>
        <p:nvSpPr>
          <p:cNvPr id="6" name="Footer Placeholder 5"/>
          <p:cNvSpPr>
            <a:spLocks noGrp="1"/>
          </p:cNvSpPr>
          <p:nvPr>
            <p:ph type="ftr" sz="quarter" idx="11"/>
          </p:nvPr>
        </p:nvSpPr>
        <p:spPr/>
        <p:txBody>
          <a:bodyPr/>
          <a:lstStyle/>
          <a:p>
            <a:r>
              <a:rPr lang="pt-BR"/>
              <a:t>USM Intel® Edison Curriculum Modules | Rev0.0.6</a:t>
            </a:r>
            <a:endParaRPr lang="en-US"/>
          </a:p>
        </p:txBody>
      </p:sp>
      <p:sp>
        <p:nvSpPr>
          <p:cNvPr id="7" name="Slide Number Placeholder 6"/>
          <p:cNvSpPr>
            <a:spLocks noGrp="1"/>
          </p:cNvSpPr>
          <p:nvPr>
            <p:ph type="sldNum" sz="quarter" idx="12"/>
          </p:nvPr>
        </p:nvSpPr>
        <p:spPr/>
        <p:txBody>
          <a:bodyPr/>
          <a:lstStyle/>
          <a:p>
            <a:fld id="{0573D1C5-4CD4-4B1F-997F-E8E8F7CE6229}" type="slidenum">
              <a:rPr lang="en-US" smtClean="0"/>
              <a:t>‹#›</a:t>
            </a:fld>
            <a:endParaRPr lang="en-US"/>
          </a:p>
        </p:txBody>
      </p:sp>
    </p:spTree>
    <p:extLst>
      <p:ext uri="{BB962C8B-B14F-4D97-AF65-F5344CB8AC3E}">
        <p14:creationId xmlns:p14="http://schemas.microsoft.com/office/powerpoint/2010/main" val="4071584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3C39ADA-E202-4DA0-B31B-216220A8D2E0}" type="datetime1">
              <a:rPr lang="en-US" smtClean="0"/>
              <a:t>05-Dec-16</a:t>
            </a:fld>
            <a:endParaRPr lang="en-US"/>
          </a:p>
        </p:txBody>
      </p:sp>
      <p:sp>
        <p:nvSpPr>
          <p:cNvPr id="8" name="Footer Placeholder 7"/>
          <p:cNvSpPr>
            <a:spLocks noGrp="1"/>
          </p:cNvSpPr>
          <p:nvPr>
            <p:ph type="ftr" sz="quarter" idx="11"/>
          </p:nvPr>
        </p:nvSpPr>
        <p:spPr/>
        <p:txBody>
          <a:bodyPr/>
          <a:lstStyle/>
          <a:p>
            <a:r>
              <a:rPr lang="pt-BR"/>
              <a:t>USM Intel® Edison Curriculum Modules | Rev0.0.6</a:t>
            </a:r>
            <a:endParaRPr lang="en-US"/>
          </a:p>
        </p:txBody>
      </p:sp>
      <p:sp>
        <p:nvSpPr>
          <p:cNvPr id="9" name="Slide Number Placeholder 8"/>
          <p:cNvSpPr>
            <a:spLocks noGrp="1"/>
          </p:cNvSpPr>
          <p:nvPr>
            <p:ph type="sldNum" sz="quarter" idx="12"/>
          </p:nvPr>
        </p:nvSpPr>
        <p:spPr/>
        <p:txBody>
          <a:bodyPr/>
          <a:lstStyle/>
          <a:p>
            <a:fld id="{0573D1C5-4CD4-4B1F-997F-E8E8F7CE6229}" type="slidenum">
              <a:rPr lang="en-US" smtClean="0"/>
              <a:t>‹#›</a:t>
            </a:fld>
            <a:endParaRPr lang="en-US"/>
          </a:p>
        </p:txBody>
      </p:sp>
    </p:spTree>
    <p:extLst>
      <p:ext uri="{BB962C8B-B14F-4D97-AF65-F5344CB8AC3E}">
        <p14:creationId xmlns:p14="http://schemas.microsoft.com/office/powerpoint/2010/main" val="2926874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A0702F-2FA7-4C85-943F-1433E95BC13B}" type="datetime1">
              <a:rPr lang="en-US" smtClean="0"/>
              <a:t>05-Dec-16</a:t>
            </a:fld>
            <a:endParaRPr lang="en-US"/>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t>‹#›</a:t>
            </a:fld>
            <a:endParaRPr lang="en-US"/>
          </a:p>
        </p:txBody>
      </p:sp>
    </p:spTree>
    <p:extLst>
      <p:ext uri="{BB962C8B-B14F-4D97-AF65-F5344CB8AC3E}">
        <p14:creationId xmlns:p14="http://schemas.microsoft.com/office/powerpoint/2010/main" val="546366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D7B5CB-4432-4B33-AF9E-2301B1D2B256}" type="datetime1">
              <a:rPr lang="en-US" smtClean="0"/>
              <a:t>05-Dec-16</a:t>
            </a:fld>
            <a:endParaRPr lang="en-US"/>
          </a:p>
        </p:txBody>
      </p:sp>
      <p:sp>
        <p:nvSpPr>
          <p:cNvPr id="3" name="Footer Placeholder 2"/>
          <p:cNvSpPr>
            <a:spLocks noGrp="1"/>
          </p:cNvSpPr>
          <p:nvPr>
            <p:ph type="ftr" sz="quarter" idx="11"/>
          </p:nvPr>
        </p:nvSpPr>
        <p:spPr/>
        <p:txBody>
          <a:bodyPr/>
          <a:lstStyle/>
          <a:p>
            <a:r>
              <a:rPr lang="pt-BR"/>
              <a:t>USM Intel® Edison Curriculum Modules | Rev0.0.6</a:t>
            </a:r>
            <a:endParaRPr lang="en-US"/>
          </a:p>
        </p:txBody>
      </p:sp>
      <p:sp>
        <p:nvSpPr>
          <p:cNvPr id="4" name="Slide Number Placeholder 3"/>
          <p:cNvSpPr>
            <a:spLocks noGrp="1"/>
          </p:cNvSpPr>
          <p:nvPr>
            <p:ph type="sldNum" sz="quarter" idx="12"/>
          </p:nvPr>
        </p:nvSpPr>
        <p:spPr/>
        <p:txBody>
          <a:bodyPr/>
          <a:lstStyle/>
          <a:p>
            <a:fld id="{0573D1C5-4CD4-4B1F-997F-E8E8F7CE6229}" type="slidenum">
              <a:rPr lang="en-US" smtClean="0"/>
              <a:t>‹#›</a:t>
            </a:fld>
            <a:endParaRPr lang="en-US"/>
          </a:p>
        </p:txBody>
      </p:sp>
    </p:spTree>
    <p:extLst>
      <p:ext uri="{BB962C8B-B14F-4D97-AF65-F5344CB8AC3E}">
        <p14:creationId xmlns:p14="http://schemas.microsoft.com/office/powerpoint/2010/main" val="1937467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DAE9CE-BC55-487D-9105-5D06D186C27B}" type="datetime1">
              <a:rPr lang="en-US" smtClean="0"/>
              <a:t>05-Dec-16</a:t>
            </a:fld>
            <a:endParaRPr lang="en-US"/>
          </a:p>
        </p:txBody>
      </p:sp>
      <p:sp>
        <p:nvSpPr>
          <p:cNvPr id="6" name="Footer Placeholder 5"/>
          <p:cNvSpPr>
            <a:spLocks noGrp="1"/>
          </p:cNvSpPr>
          <p:nvPr>
            <p:ph type="ftr" sz="quarter" idx="11"/>
          </p:nvPr>
        </p:nvSpPr>
        <p:spPr/>
        <p:txBody>
          <a:bodyPr/>
          <a:lstStyle/>
          <a:p>
            <a:r>
              <a:rPr lang="pt-BR"/>
              <a:t>USM Intel® Edison Curriculum Modules | Rev0.0.6</a:t>
            </a:r>
            <a:endParaRPr lang="en-US"/>
          </a:p>
        </p:txBody>
      </p:sp>
      <p:sp>
        <p:nvSpPr>
          <p:cNvPr id="7" name="Slide Number Placeholder 6"/>
          <p:cNvSpPr>
            <a:spLocks noGrp="1"/>
          </p:cNvSpPr>
          <p:nvPr>
            <p:ph type="sldNum" sz="quarter" idx="12"/>
          </p:nvPr>
        </p:nvSpPr>
        <p:spPr/>
        <p:txBody>
          <a:bodyPr/>
          <a:lstStyle/>
          <a:p>
            <a:fld id="{0573D1C5-4CD4-4B1F-997F-E8E8F7CE6229}" type="slidenum">
              <a:rPr lang="en-US" smtClean="0"/>
              <a:t>‹#›</a:t>
            </a:fld>
            <a:endParaRPr lang="en-US"/>
          </a:p>
        </p:txBody>
      </p:sp>
    </p:spTree>
    <p:extLst>
      <p:ext uri="{BB962C8B-B14F-4D97-AF65-F5344CB8AC3E}">
        <p14:creationId xmlns:p14="http://schemas.microsoft.com/office/powerpoint/2010/main" val="3494949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F549A9-326C-4F57-A718-9646E295E2D2}" type="datetime1">
              <a:rPr lang="en-US" smtClean="0"/>
              <a:t>05-Dec-16</a:t>
            </a:fld>
            <a:endParaRPr lang="en-US"/>
          </a:p>
        </p:txBody>
      </p:sp>
      <p:sp>
        <p:nvSpPr>
          <p:cNvPr id="6" name="Footer Placeholder 5"/>
          <p:cNvSpPr>
            <a:spLocks noGrp="1"/>
          </p:cNvSpPr>
          <p:nvPr>
            <p:ph type="ftr" sz="quarter" idx="11"/>
          </p:nvPr>
        </p:nvSpPr>
        <p:spPr/>
        <p:txBody>
          <a:bodyPr/>
          <a:lstStyle/>
          <a:p>
            <a:r>
              <a:rPr lang="pt-BR"/>
              <a:t>USM Intel® Edison Curriculum Modules | Rev0.0.6</a:t>
            </a:r>
            <a:endParaRPr lang="en-US"/>
          </a:p>
        </p:txBody>
      </p:sp>
      <p:sp>
        <p:nvSpPr>
          <p:cNvPr id="7" name="Slide Number Placeholder 6"/>
          <p:cNvSpPr>
            <a:spLocks noGrp="1"/>
          </p:cNvSpPr>
          <p:nvPr>
            <p:ph type="sldNum" sz="quarter" idx="12"/>
          </p:nvPr>
        </p:nvSpPr>
        <p:spPr/>
        <p:txBody>
          <a:bodyPr/>
          <a:lstStyle/>
          <a:p>
            <a:fld id="{0573D1C5-4CD4-4B1F-997F-E8E8F7CE6229}" type="slidenum">
              <a:rPr lang="en-US" smtClean="0"/>
              <a:t>‹#›</a:t>
            </a:fld>
            <a:endParaRPr lang="en-US"/>
          </a:p>
        </p:txBody>
      </p:sp>
    </p:spTree>
    <p:extLst>
      <p:ext uri="{BB962C8B-B14F-4D97-AF65-F5344CB8AC3E}">
        <p14:creationId xmlns:p14="http://schemas.microsoft.com/office/powerpoint/2010/main" val="3765297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A9C0B0-D2C4-433C-9E94-6968A6AD23FE}" type="datetime1">
              <a:rPr lang="en-US" smtClean="0"/>
              <a:t>05-Dec-16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USM Intel® Edison Curriculum Modules | Rev0.0.6</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73D1C5-4CD4-4B1F-997F-E8E8F7CE6229}" type="slidenum">
              <a:rPr lang="en-US" smtClean="0"/>
              <a:t>‹#›</a:t>
            </a:fld>
            <a:endParaRPr lang="en-US"/>
          </a:p>
        </p:txBody>
      </p:sp>
    </p:spTree>
    <p:extLst>
      <p:ext uri="{BB962C8B-B14F-4D97-AF65-F5344CB8AC3E}">
        <p14:creationId xmlns:p14="http://schemas.microsoft.com/office/powerpoint/2010/main" val="2210299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www.intel.com/content/dam/support/us/en/documents/edison/sb/edisonarduino_hg_331191007.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www.intel.com/content/www/us/en/support/boards-and-kits/000005583.html" TargetMode="Externa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5.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3.jpe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www.arduino.cc/en/Reference/HomePage"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s://software.intel.com/en-us/intel-xdk-iot-edition-guide" TargetMode="Externa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8" Type="http://schemas.openxmlformats.org/officeDocument/2006/relationships/hyperlink" Target="https://github.com/mqttjs/MQTT.js" TargetMode="External"/><Relationship Id="rId13" Type="http://schemas.openxmlformats.org/officeDocument/2006/relationships/image" Target="../media/image73.png"/><Relationship Id="rId3" Type="http://schemas.openxmlformats.org/officeDocument/2006/relationships/hyperlink" Target="https://github.com/intel-iot-devkit/mraa" TargetMode="External"/><Relationship Id="rId7" Type="http://schemas.openxmlformats.org/officeDocument/2006/relationships/hyperlink" Target="https://github.com/rwaldron/galileo-io" TargetMode="External"/><Relationship Id="rId12" Type="http://schemas.openxmlformats.org/officeDocument/2006/relationships/hyperlink" Target="https://www.npmjs.com/"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github.com/expressjs/express/" TargetMode="External"/><Relationship Id="rId11" Type="http://schemas.openxmlformats.org/officeDocument/2006/relationships/hyperlink" Target="https://github.com/mapbox/node-sqlite3" TargetMode="External"/><Relationship Id="rId5" Type="http://schemas.openxmlformats.org/officeDocument/2006/relationships/hyperlink" Target="https://github.com/socketio/socket.io/" TargetMode="External"/><Relationship Id="rId10" Type="http://schemas.openxmlformats.org/officeDocument/2006/relationships/hyperlink" Target="https://github.com/mongodb/node-mongodb-native" TargetMode="External"/><Relationship Id="rId4" Type="http://schemas.openxmlformats.org/officeDocument/2006/relationships/hyperlink" Target="https://github.com/intel-iot-devkit/upm" TargetMode="External"/><Relationship Id="rId9" Type="http://schemas.openxmlformats.org/officeDocument/2006/relationships/hyperlink" Target="https://github.com/mcollina/mosca"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mraa.io/"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microsoft.com/office/2007/relationships/hdphoto" Target="../media/hdphoto2.wdp"/><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alextgalileo.altervista.org/edison-package-repo-configuration-instructions.html"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iotdk.intel.com/repos/"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jpeg"/><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a:t>Intel® Edison Workshop</a:t>
            </a:r>
          </a:p>
        </p:txBody>
      </p:sp>
      <p:sp>
        <p:nvSpPr>
          <p:cNvPr id="3" name="Subtitle 2"/>
          <p:cNvSpPr>
            <a:spLocks noGrp="1"/>
          </p:cNvSpPr>
          <p:nvPr>
            <p:ph type="subTitle" idx="1"/>
          </p:nvPr>
        </p:nvSpPr>
        <p:spPr/>
        <p:txBody>
          <a:bodyPr/>
          <a:lstStyle/>
          <a:p>
            <a:r>
              <a:rPr lang="en-US" dirty="0">
                <a:latin typeface="+mj-lt"/>
              </a:rPr>
              <a:t>Day 1, 5</a:t>
            </a:r>
            <a:r>
              <a:rPr lang="en-US" baseline="30000" dirty="0">
                <a:latin typeface="+mj-lt"/>
              </a:rPr>
              <a:t>th</a:t>
            </a:r>
            <a:r>
              <a:rPr lang="en-US" dirty="0">
                <a:latin typeface="+mj-lt"/>
              </a:rPr>
              <a:t> December 2016</a:t>
            </a:r>
          </a:p>
          <a:p>
            <a:r>
              <a:rPr lang="en-US" sz="1800" dirty="0">
                <a:latin typeface="+mj-lt"/>
              </a:rPr>
              <a:t>Lab 4 Level 3 School of Computer Science USM Penang 11800</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9062" y="5349875"/>
            <a:ext cx="4333875" cy="1016624"/>
          </a:xfrm>
          <a:prstGeom prst="rect">
            <a:avLst/>
          </a:prstGeom>
        </p:spPr>
      </p:pic>
    </p:spTree>
    <p:extLst>
      <p:ext uri="{BB962C8B-B14F-4D97-AF65-F5344CB8AC3E}">
        <p14:creationId xmlns:p14="http://schemas.microsoft.com/office/powerpoint/2010/main" val="4173732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Expectation for this workshop</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63126" y="1676401"/>
            <a:ext cx="4887306" cy="4351338"/>
          </a:xfrm>
        </p:spPr>
      </p:pic>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10</a:t>
            </a:fld>
            <a:endParaRPr lang="en-US"/>
          </a:p>
        </p:txBody>
      </p:sp>
      <p:pic>
        <p:nvPicPr>
          <p:cNvPr id="7" name="Content Placeholder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0432" y="1896382"/>
            <a:ext cx="557363" cy="624922"/>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61301" y="1845299"/>
            <a:ext cx="757467" cy="7193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9429" y="2204949"/>
            <a:ext cx="2858504" cy="2086709"/>
          </a:xfrm>
          <a:prstGeom prst="rect">
            <a:avLst/>
          </a:prstGeom>
        </p:spPr>
      </p:pic>
      <p:sp>
        <p:nvSpPr>
          <p:cNvPr id="12" name="TextBox 11"/>
          <p:cNvSpPr txBox="1"/>
          <p:nvPr/>
        </p:nvSpPr>
        <p:spPr>
          <a:xfrm>
            <a:off x="831708" y="4291658"/>
            <a:ext cx="4274055" cy="369332"/>
          </a:xfrm>
          <a:prstGeom prst="rect">
            <a:avLst/>
          </a:prstGeom>
          <a:noFill/>
        </p:spPr>
        <p:txBody>
          <a:bodyPr wrap="none" rtlCol="0">
            <a:spAutoFit/>
          </a:bodyPr>
          <a:lstStyle/>
          <a:p>
            <a:r>
              <a:rPr lang="en-US" dirty="0">
                <a:latin typeface="+mj-lt"/>
              </a:rPr>
              <a:t>Intel Edison with Arduino* Expansion board</a:t>
            </a:r>
          </a:p>
        </p:txBody>
      </p:sp>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23537" y="4741895"/>
            <a:ext cx="1505144" cy="1128859"/>
          </a:xfrm>
          <a:prstGeom prst="rect">
            <a:avLst/>
          </a:prstGeom>
        </p:spPr>
      </p:pic>
      <p:sp>
        <p:nvSpPr>
          <p:cNvPr id="13" name="TextBox 12"/>
          <p:cNvSpPr txBox="1"/>
          <p:nvPr/>
        </p:nvSpPr>
        <p:spPr>
          <a:xfrm>
            <a:off x="2796978" y="5200892"/>
            <a:ext cx="2483244" cy="307777"/>
          </a:xfrm>
          <a:prstGeom prst="rect">
            <a:avLst/>
          </a:prstGeom>
          <a:noFill/>
        </p:spPr>
        <p:txBody>
          <a:bodyPr wrap="none" rtlCol="0">
            <a:spAutoFit/>
          </a:bodyPr>
          <a:lstStyle/>
          <a:p>
            <a:r>
              <a:rPr lang="en-US" sz="1400" dirty="0">
                <a:latin typeface="+mj-lt"/>
              </a:rPr>
              <a:t>Grove Starter kit for Intel Edison</a:t>
            </a:r>
          </a:p>
        </p:txBody>
      </p:sp>
    </p:spTree>
    <p:extLst>
      <p:ext uri="{BB962C8B-B14F-4D97-AF65-F5344CB8AC3E}">
        <p14:creationId xmlns:p14="http://schemas.microsoft.com/office/powerpoint/2010/main" val="2731182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u="sng" dirty="0">
                <a:latin typeface="Arial" panose="020B0604020202020204" pitchFamily="34" charset="0"/>
                <a:cs typeface="Arial" panose="020B0604020202020204" pitchFamily="34" charset="0"/>
              </a:rPr>
              <a:t>Intel Edison</a:t>
            </a:r>
          </a:p>
        </p:txBody>
      </p:sp>
      <p:sp>
        <p:nvSpPr>
          <p:cNvPr id="4" name="Footer Placeholder 3"/>
          <p:cNvSpPr>
            <a:spLocks noGrp="1"/>
          </p:cNvSpPr>
          <p:nvPr>
            <p:ph type="ftr" sz="quarter" idx="11"/>
          </p:nvPr>
        </p:nvSpPr>
        <p:spPr/>
        <p:txBody>
          <a:bodyPr/>
          <a:lstStyle/>
          <a:p>
            <a:r>
              <a:rPr lang="en-US"/>
              <a:t>USM Intel® Edison Curriculum Modules | Rev0.0.6</a:t>
            </a:r>
            <a:endParaRPr lang="en-GB"/>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535" y="1765131"/>
            <a:ext cx="4038600" cy="3028950"/>
          </a:xfrm>
          <a:prstGeom prst="rect">
            <a:avLst/>
          </a:prstGeom>
        </p:spPr>
      </p:pic>
      <p:sp>
        <p:nvSpPr>
          <p:cNvPr id="13" name="TextBox 12"/>
          <p:cNvSpPr txBox="1"/>
          <p:nvPr/>
        </p:nvSpPr>
        <p:spPr>
          <a:xfrm>
            <a:off x="4277510" y="766296"/>
            <a:ext cx="3098865" cy="523220"/>
          </a:xfrm>
          <a:prstGeom prst="rect">
            <a:avLst/>
          </a:prstGeom>
          <a:solidFill>
            <a:schemeClr val="tx1"/>
          </a:solidFill>
        </p:spPr>
        <p:txBody>
          <a:bodyPr wrap="square" rtlCol="0">
            <a:spAutoFit/>
          </a:bodyPr>
          <a:lstStyle/>
          <a:p>
            <a:r>
              <a:rPr lang="en-US" sz="2800" b="1" dirty="0">
                <a:solidFill>
                  <a:schemeClr val="bg1">
                    <a:lumMod val="95000"/>
                  </a:schemeClr>
                </a:solidFill>
                <a:latin typeface="Arial" panose="020B0604020202020204" pitchFamily="34" charset="0"/>
                <a:cs typeface="Arial" panose="020B0604020202020204" pitchFamily="34" charset="0"/>
              </a:rPr>
              <a:t>Compute Module</a:t>
            </a:r>
          </a:p>
        </p:txBody>
      </p:sp>
      <p:sp>
        <p:nvSpPr>
          <p:cNvPr id="2" name="TextBox 1"/>
          <p:cNvSpPr txBox="1"/>
          <p:nvPr/>
        </p:nvSpPr>
        <p:spPr>
          <a:xfrm>
            <a:off x="2442299" y="1296491"/>
            <a:ext cx="592245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Small, Powerful and Adaptable hardware</a:t>
            </a:r>
          </a:p>
        </p:txBody>
      </p:sp>
      <p:sp>
        <p:nvSpPr>
          <p:cNvPr id="9" name="TextBox 8"/>
          <p:cNvSpPr txBox="1"/>
          <p:nvPr/>
        </p:nvSpPr>
        <p:spPr>
          <a:xfrm>
            <a:off x="4461599" y="2501677"/>
            <a:ext cx="5455340" cy="240065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000" dirty="0">
                <a:solidFill>
                  <a:schemeClr val="bg1">
                    <a:lumMod val="50000"/>
                  </a:schemeClr>
                </a:solidFill>
                <a:latin typeface="Arial" panose="020B0604020202020204" pitchFamily="34" charset="0"/>
                <a:cs typeface="Arial" panose="020B0604020202020204" pitchFamily="34" charset="0"/>
              </a:rPr>
              <a:t>Dual-core Intel Atom CPU 500MHz</a:t>
            </a:r>
          </a:p>
          <a:p>
            <a:pPr marL="285750" indent="-285750">
              <a:lnSpc>
                <a:spcPct val="150000"/>
              </a:lnSpc>
              <a:buFont typeface="Arial" panose="020B0604020202020204" pitchFamily="34" charset="0"/>
              <a:buChar char="•"/>
            </a:pPr>
            <a:r>
              <a:rPr lang="en-US" sz="2000" dirty="0">
                <a:solidFill>
                  <a:schemeClr val="bg1">
                    <a:lumMod val="50000"/>
                  </a:schemeClr>
                </a:solidFill>
                <a:latin typeface="Arial" panose="020B0604020202020204" pitchFamily="34" charset="0"/>
                <a:cs typeface="Arial" panose="020B0604020202020204" pitchFamily="34" charset="0"/>
              </a:rPr>
              <a:t>Integrated Wi-Fi*, Bluetooth Low-Energy</a:t>
            </a:r>
          </a:p>
          <a:p>
            <a:pPr marL="285750" indent="-285750">
              <a:lnSpc>
                <a:spcPct val="150000"/>
              </a:lnSpc>
              <a:buFont typeface="Arial" panose="020B0604020202020204" pitchFamily="34" charset="0"/>
              <a:buChar char="•"/>
            </a:pPr>
            <a:r>
              <a:rPr lang="en-US" sz="2000" dirty="0">
                <a:solidFill>
                  <a:schemeClr val="bg1">
                    <a:lumMod val="50000"/>
                  </a:schemeClr>
                </a:solidFill>
                <a:latin typeface="Arial" panose="020B0604020202020204" pitchFamily="34" charset="0"/>
                <a:cs typeface="Arial" panose="020B0604020202020204" pitchFamily="34" charset="0"/>
              </a:rPr>
              <a:t>32-bit Intel Quark microcontroller at 100Mhz</a:t>
            </a:r>
          </a:p>
          <a:p>
            <a:pPr marL="285750" indent="-285750">
              <a:lnSpc>
                <a:spcPct val="150000"/>
              </a:lnSpc>
              <a:buFont typeface="Arial" panose="020B0604020202020204" pitchFamily="34" charset="0"/>
              <a:buChar char="•"/>
            </a:pPr>
            <a:r>
              <a:rPr lang="en-US" sz="2000" dirty="0">
                <a:solidFill>
                  <a:schemeClr val="bg1">
                    <a:lumMod val="50000"/>
                  </a:schemeClr>
                </a:solidFill>
                <a:latin typeface="Arial" panose="020B0604020202020204" pitchFamily="34" charset="0"/>
                <a:cs typeface="Arial" panose="020B0604020202020204" pitchFamily="34" charset="0"/>
              </a:rPr>
              <a:t>1Gb of RAM, 4Gb of storage</a:t>
            </a:r>
          </a:p>
          <a:p>
            <a:pPr marL="285750" indent="-285750">
              <a:lnSpc>
                <a:spcPct val="150000"/>
              </a:lnSpc>
              <a:buFont typeface="Arial" panose="020B0604020202020204" pitchFamily="34" charset="0"/>
              <a:buChar char="•"/>
            </a:pPr>
            <a:r>
              <a:rPr lang="en-US" sz="2000" dirty="0">
                <a:solidFill>
                  <a:schemeClr val="bg1">
                    <a:lumMod val="50000"/>
                  </a:schemeClr>
                </a:solidFill>
                <a:latin typeface="Arial" panose="020B0604020202020204" pitchFamily="34" charset="0"/>
                <a:cs typeface="Arial" panose="020B0604020202020204" pitchFamily="34" charset="0"/>
              </a:rPr>
              <a:t>40 multiplexed GPIO interfaces</a:t>
            </a:r>
          </a:p>
        </p:txBody>
      </p:sp>
      <p:sp>
        <p:nvSpPr>
          <p:cNvPr id="3" name="Slide Number Placeholder 2"/>
          <p:cNvSpPr>
            <a:spLocks noGrp="1"/>
          </p:cNvSpPr>
          <p:nvPr>
            <p:ph type="sldNum" sz="quarter" idx="12"/>
          </p:nvPr>
        </p:nvSpPr>
        <p:spPr/>
        <p:txBody>
          <a:bodyPr/>
          <a:lstStyle/>
          <a:p>
            <a:fld id="{0573D1C5-4CD4-4B1F-997F-E8E8F7CE6229}" type="slidenum">
              <a:rPr lang="en-US" smtClean="0"/>
              <a:pPr/>
              <a:t>11</a:t>
            </a:fld>
            <a:endParaRPr lang="en-US"/>
          </a:p>
        </p:txBody>
      </p:sp>
    </p:spTree>
    <p:extLst>
      <p:ext uri="{BB962C8B-B14F-4D97-AF65-F5344CB8AC3E}">
        <p14:creationId xmlns:p14="http://schemas.microsoft.com/office/powerpoint/2010/main" val="2185290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Intel provides two(2) development kits with Intel Edison compute module:</a:t>
            </a:r>
          </a:p>
        </p:txBody>
      </p:sp>
      <p:sp>
        <p:nvSpPr>
          <p:cNvPr id="2" name="Title 1"/>
          <p:cNvSpPr>
            <a:spLocks noGrp="1"/>
          </p:cNvSpPr>
          <p:nvPr>
            <p:ph type="title"/>
          </p:nvPr>
        </p:nvSpPr>
        <p:spPr/>
        <p:txBody>
          <a:bodyPr/>
          <a:lstStyle/>
          <a:p>
            <a:r>
              <a:rPr lang="en-US" dirty="0"/>
              <a:t>Development kits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35010" y="2683766"/>
            <a:ext cx="5435806" cy="3233060"/>
          </a:xfrm>
        </p:spPr>
      </p:pic>
      <p:sp>
        <p:nvSpPr>
          <p:cNvPr id="4" name="Footer Placeholder 3"/>
          <p:cNvSpPr>
            <a:spLocks noGrp="1"/>
          </p:cNvSpPr>
          <p:nvPr>
            <p:ph type="ftr" sz="quarter" idx="11"/>
          </p:nvPr>
        </p:nvSpPr>
        <p:spPr/>
        <p:txBody>
          <a:bodyPr/>
          <a:lstStyle/>
          <a:p>
            <a:r>
              <a:rPr lang="pt-BR"/>
              <a:t>USM Intel® Edison Curriculum Modules | Rev0.0.6</a:t>
            </a:r>
            <a:endParaRPr lang="en-US"/>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8275" y="4300296"/>
            <a:ext cx="2141170" cy="1084580"/>
          </a:xfrm>
          <a:prstGeom prst="rect">
            <a:avLst/>
          </a:prstGeom>
        </p:spPr>
      </p:pic>
      <p:sp>
        <p:nvSpPr>
          <p:cNvPr id="9" name="TextBox 8"/>
          <p:cNvSpPr txBox="1"/>
          <p:nvPr/>
        </p:nvSpPr>
        <p:spPr>
          <a:xfrm>
            <a:off x="2407298" y="5879069"/>
            <a:ext cx="3688702" cy="369332"/>
          </a:xfrm>
          <a:prstGeom prst="rect">
            <a:avLst/>
          </a:prstGeom>
          <a:noFill/>
        </p:spPr>
        <p:txBody>
          <a:bodyPr wrap="none" rtlCol="0">
            <a:spAutoFit/>
          </a:bodyPr>
          <a:lstStyle/>
          <a:p>
            <a:r>
              <a:rPr lang="en-US" dirty="0">
                <a:latin typeface="+mj-lt"/>
              </a:rPr>
              <a:t>Intel Edison Arduino expansion board</a:t>
            </a:r>
          </a:p>
        </p:txBody>
      </p:sp>
      <p:sp>
        <p:nvSpPr>
          <p:cNvPr id="10" name="TextBox 9"/>
          <p:cNvSpPr txBox="1"/>
          <p:nvPr/>
        </p:nvSpPr>
        <p:spPr>
          <a:xfrm>
            <a:off x="7322197" y="5379597"/>
            <a:ext cx="3253327" cy="369332"/>
          </a:xfrm>
          <a:prstGeom prst="rect">
            <a:avLst/>
          </a:prstGeom>
          <a:noFill/>
        </p:spPr>
        <p:txBody>
          <a:bodyPr wrap="none" rtlCol="0">
            <a:spAutoFit/>
          </a:bodyPr>
          <a:lstStyle/>
          <a:p>
            <a:r>
              <a:rPr lang="en-US" dirty="0">
                <a:latin typeface="+mj-lt"/>
              </a:rPr>
              <a:t>Intel Edison Mini breakout board</a:t>
            </a:r>
          </a:p>
        </p:txBody>
      </p:sp>
      <p:sp>
        <p:nvSpPr>
          <p:cNvPr id="3" name="Slide Number Placeholder 2"/>
          <p:cNvSpPr>
            <a:spLocks noGrp="1"/>
          </p:cNvSpPr>
          <p:nvPr>
            <p:ph type="sldNum" sz="quarter" idx="12"/>
          </p:nvPr>
        </p:nvSpPr>
        <p:spPr/>
        <p:txBody>
          <a:bodyPr/>
          <a:lstStyle/>
          <a:p>
            <a:fld id="{0573D1C5-4CD4-4B1F-997F-E8E8F7CE6229}" type="slidenum">
              <a:rPr lang="en-US" smtClean="0"/>
              <a:pPr/>
              <a:t>12</a:t>
            </a:fld>
            <a:endParaRPr lang="en-US"/>
          </a:p>
        </p:txBody>
      </p:sp>
      <p:sp>
        <p:nvSpPr>
          <p:cNvPr id="7" name="TextBox 6"/>
          <p:cNvSpPr txBox="1"/>
          <p:nvPr/>
        </p:nvSpPr>
        <p:spPr>
          <a:xfrm>
            <a:off x="1340886" y="2636021"/>
            <a:ext cx="362600" cy="369332"/>
          </a:xfrm>
          <a:prstGeom prst="rect">
            <a:avLst/>
          </a:prstGeom>
          <a:noFill/>
        </p:spPr>
        <p:txBody>
          <a:bodyPr wrap="none" rtlCol="0">
            <a:spAutoFit/>
          </a:bodyPr>
          <a:lstStyle/>
          <a:p>
            <a:r>
              <a:rPr lang="en-US" dirty="0">
                <a:latin typeface="+mj-lt"/>
              </a:rPr>
              <a:t>a)</a:t>
            </a:r>
          </a:p>
        </p:txBody>
      </p:sp>
      <p:sp>
        <p:nvSpPr>
          <p:cNvPr id="11" name="TextBox 10"/>
          <p:cNvSpPr txBox="1"/>
          <p:nvPr/>
        </p:nvSpPr>
        <p:spPr>
          <a:xfrm>
            <a:off x="7379371" y="4115630"/>
            <a:ext cx="373820" cy="369332"/>
          </a:xfrm>
          <a:prstGeom prst="rect">
            <a:avLst/>
          </a:prstGeom>
          <a:noFill/>
        </p:spPr>
        <p:txBody>
          <a:bodyPr wrap="none" rtlCol="0">
            <a:spAutoFit/>
          </a:bodyPr>
          <a:lstStyle/>
          <a:p>
            <a:r>
              <a:rPr lang="en-US" dirty="0">
                <a:latin typeface="+mj-lt"/>
              </a:rPr>
              <a:t>b)</a:t>
            </a:r>
          </a:p>
        </p:txBody>
      </p:sp>
    </p:spTree>
    <p:extLst>
      <p:ext uri="{BB962C8B-B14F-4D97-AF65-F5344CB8AC3E}">
        <p14:creationId xmlns:p14="http://schemas.microsoft.com/office/powerpoint/2010/main" val="2781149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u="sng" dirty="0">
                <a:latin typeface="Arial" panose="020B0604020202020204" pitchFamily="34" charset="0"/>
                <a:cs typeface="Arial" panose="020B0604020202020204" pitchFamily="34" charset="0"/>
              </a:rPr>
              <a:t>Intel Edison</a:t>
            </a:r>
            <a:endParaRPr lang="en-US" dirty="0"/>
          </a:p>
        </p:txBody>
      </p:sp>
      <p:sp>
        <p:nvSpPr>
          <p:cNvPr id="4" name="Footer Placeholder 3"/>
          <p:cNvSpPr>
            <a:spLocks noGrp="1"/>
          </p:cNvSpPr>
          <p:nvPr>
            <p:ph type="ftr" sz="quarter" idx="11"/>
          </p:nvPr>
        </p:nvSpPr>
        <p:spPr/>
        <p:txBody>
          <a:bodyPr/>
          <a:lstStyle/>
          <a:p>
            <a:r>
              <a:rPr lang="en-US"/>
              <a:t>USM Intel® Edison Curriculum Modules | Rev0.0.6</a:t>
            </a:r>
            <a:endParaRPr lang="en-GB"/>
          </a:p>
        </p:txBody>
      </p:sp>
      <p:sp>
        <p:nvSpPr>
          <p:cNvPr id="7" name="Content Placeholder 6"/>
          <p:cNvSpPr>
            <a:spLocks noGrp="1"/>
          </p:cNvSpPr>
          <p:nvPr>
            <p:ph idx="1"/>
          </p:nvPr>
        </p:nvSpPr>
        <p:spPr/>
        <p:txBody>
          <a:bodyPr/>
          <a:lstStyle/>
          <a:p>
            <a:endParaRPr lang="en-US" dirty="0"/>
          </a:p>
        </p:txBody>
      </p:sp>
      <p:pic>
        <p:nvPicPr>
          <p:cNvPr id="13"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324" y="2050013"/>
            <a:ext cx="4780291" cy="2843178"/>
          </a:xfrm>
          <a:prstGeom prst="rect">
            <a:avLst/>
          </a:prstGeom>
        </p:spPr>
      </p:pic>
      <p:sp>
        <p:nvSpPr>
          <p:cNvPr id="8" name="TextBox 7"/>
          <p:cNvSpPr txBox="1"/>
          <p:nvPr/>
        </p:nvSpPr>
        <p:spPr>
          <a:xfrm>
            <a:off x="4277510" y="766296"/>
            <a:ext cx="4768953" cy="523220"/>
          </a:xfrm>
          <a:prstGeom prst="rect">
            <a:avLst/>
          </a:prstGeom>
          <a:solidFill>
            <a:schemeClr val="tx1"/>
          </a:solidFill>
        </p:spPr>
        <p:txBody>
          <a:bodyPr wrap="square" rtlCol="0">
            <a:spAutoFit/>
          </a:bodyPr>
          <a:lstStyle/>
          <a:p>
            <a:r>
              <a:rPr lang="en-US" sz="2800" b="1" dirty="0">
                <a:solidFill>
                  <a:schemeClr val="bg1">
                    <a:lumMod val="95000"/>
                  </a:schemeClr>
                </a:solidFill>
                <a:latin typeface="Arial" panose="020B0604020202020204" pitchFamily="34" charset="0"/>
                <a:cs typeface="Arial" panose="020B0604020202020204" pitchFamily="34" charset="0"/>
              </a:rPr>
              <a:t>Arduino* expansion board</a:t>
            </a:r>
          </a:p>
        </p:txBody>
      </p:sp>
      <p:sp>
        <p:nvSpPr>
          <p:cNvPr id="9" name="TextBox 8"/>
          <p:cNvSpPr txBox="1"/>
          <p:nvPr/>
        </p:nvSpPr>
        <p:spPr>
          <a:xfrm>
            <a:off x="1345362" y="1332362"/>
            <a:ext cx="896450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To provide better &amp; easy IO interfaces and Arduino* compatibility</a:t>
            </a:r>
          </a:p>
        </p:txBody>
      </p:sp>
      <p:sp>
        <p:nvSpPr>
          <p:cNvPr id="11" name="TextBox 10"/>
          <p:cNvSpPr txBox="1"/>
          <p:nvPr/>
        </p:nvSpPr>
        <p:spPr>
          <a:xfrm>
            <a:off x="6036739" y="2362621"/>
            <a:ext cx="4785018"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solidFill>
                  <a:schemeClr val="bg1">
                    <a:lumMod val="50000"/>
                  </a:schemeClr>
                </a:solidFill>
                <a:latin typeface="Arial" panose="020B0604020202020204" pitchFamily="34" charset="0"/>
                <a:cs typeface="Arial" panose="020B0604020202020204" pitchFamily="34" charset="0"/>
              </a:rPr>
              <a:t>20 digital input/output pins (4 PWM outputs, 6 analog inputs)</a:t>
            </a:r>
          </a:p>
          <a:p>
            <a:pPr marL="285750" indent="-285750">
              <a:lnSpc>
                <a:spcPct val="150000"/>
              </a:lnSpc>
              <a:buFont typeface="Arial" panose="020B0604020202020204" pitchFamily="34" charset="0"/>
              <a:buChar char="•"/>
            </a:pPr>
            <a:r>
              <a:rPr lang="en-US" sz="2000" dirty="0">
                <a:solidFill>
                  <a:schemeClr val="bg1">
                    <a:lumMod val="50000"/>
                  </a:schemeClr>
                </a:solidFill>
                <a:latin typeface="Arial" panose="020B0604020202020204" pitchFamily="34" charset="0"/>
                <a:cs typeface="Arial" panose="020B0604020202020204" pitchFamily="34" charset="0"/>
              </a:rPr>
              <a:t>1 UART(RT/TX)</a:t>
            </a:r>
          </a:p>
          <a:p>
            <a:pPr marL="285750" indent="-285750">
              <a:lnSpc>
                <a:spcPct val="150000"/>
              </a:lnSpc>
              <a:buFont typeface="Arial" panose="020B0604020202020204" pitchFamily="34" charset="0"/>
              <a:buChar char="•"/>
            </a:pPr>
            <a:r>
              <a:rPr lang="en-US" sz="2000" dirty="0">
                <a:solidFill>
                  <a:schemeClr val="bg1">
                    <a:lumMod val="50000"/>
                  </a:schemeClr>
                </a:solidFill>
                <a:latin typeface="Arial" panose="020B0604020202020204" pitchFamily="34" charset="0"/>
                <a:cs typeface="Arial" panose="020B0604020202020204" pitchFamily="34" charset="0"/>
              </a:rPr>
              <a:t>1 I2C input connector</a:t>
            </a:r>
          </a:p>
          <a:p>
            <a:pPr marL="285750" indent="-285750">
              <a:lnSpc>
                <a:spcPct val="150000"/>
              </a:lnSpc>
              <a:buFont typeface="Arial" panose="020B0604020202020204" pitchFamily="34" charset="0"/>
              <a:buChar char="•"/>
            </a:pPr>
            <a:r>
              <a:rPr lang="en-US" sz="2000" dirty="0">
                <a:solidFill>
                  <a:schemeClr val="bg1">
                    <a:lumMod val="50000"/>
                  </a:schemeClr>
                </a:solidFill>
                <a:latin typeface="Arial" panose="020B0604020202020204" pitchFamily="34" charset="0"/>
                <a:cs typeface="Arial" panose="020B0604020202020204" pitchFamily="34" charset="0"/>
              </a:rPr>
              <a:t>1 ICSP6-pin header (SPI)</a:t>
            </a:r>
          </a:p>
          <a:p>
            <a:pPr marL="285750" indent="-285750">
              <a:lnSpc>
                <a:spcPct val="150000"/>
              </a:lnSpc>
              <a:buFont typeface="Arial" panose="020B0604020202020204" pitchFamily="34" charset="0"/>
              <a:buChar char="•"/>
            </a:pPr>
            <a:r>
              <a:rPr lang="en-US" sz="2000" dirty="0">
                <a:solidFill>
                  <a:schemeClr val="bg1">
                    <a:lumMod val="50000"/>
                  </a:schemeClr>
                </a:solidFill>
                <a:latin typeface="Arial" panose="020B0604020202020204" pitchFamily="34" charset="0"/>
                <a:cs typeface="Arial" panose="020B0604020202020204" pitchFamily="34" charset="0"/>
              </a:rPr>
              <a:t>Compatible with Arduino Uno R3</a:t>
            </a:r>
          </a:p>
        </p:txBody>
      </p:sp>
      <p:sp>
        <p:nvSpPr>
          <p:cNvPr id="10" name="TextBox 9"/>
          <p:cNvSpPr txBox="1"/>
          <p:nvPr/>
        </p:nvSpPr>
        <p:spPr>
          <a:xfrm>
            <a:off x="1142369" y="6021188"/>
            <a:ext cx="9426811" cy="307777"/>
          </a:xfrm>
          <a:prstGeom prst="rect">
            <a:avLst/>
          </a:prstGeom>
          <a:noFill/>
        </p:spPr>
        <p:txBody>
          <a:bodyPr wrap="none" rtlCol="0">
            <a:spAutoFit/>
          </a:bodyPr>
          <a:lstStyle/>
          <a:p>
            <a:r>
              <a:rPr lang="en-US" sz="1400" dirty="0"/>
              <a:t>Hardware guide: </a:t>
            </a:r>
            <a:r>
              <a:rPr lang="en-US" sz="1400" dirty="0">
                <a:hlinkClick r:id="rId4"/>
              </a:rPr>
              <a:t>http://www.intel.com/content/dam/support/us/en/documents/edison/sb/edisonarduino_hg_331191007.pdf</a:t>
            </a:r>
            <a:endParaRPr lang="en-US" sz="1400" dirty="0"/>
          </a:p>
        </p:txBody>
      </p:sp>
      <p:sp>
        <p:nvSpPr>
          <p:cNvPr id="3" name="Slide Number Placeholder 2"/>
          <p:cNvSpPr>
            <a:spLocks noGrp="1"/>
          </p:cNvSpPr>
          <p:nvPr>
            <p:ph type="sldNum" sz="quarter" idx="12"/>
          </p:nvPr>
        </p:nvSpPr>
        <p:spPr/>
        <p:txBody>
          <a:bodyPr/>
          <a:lstStyle/>
          <a:p>
            <a:fld id="{0573D1C5-4CD4-4B1F-997F-E8E8F7CE6229}" type="slidenum">
              <a:rPr lang="en-US" smtClean="0"/>
              <a:pPr/>
              <a:t>13</a:t>
            </a:fld>
            <a:endParaRPr lang="en-US"/>
          </a:p>
        </p:txBody>
      </p:sp>
    </p:spTree>
    <p:extLst>
      <p:ext uri="{BB962C8B-B14F-4D97-AF65-F5344CB8AC3E}">
        <p14:creationId xmlns:p14="http://schemas.microsoft.com/office/powerpoint/2010/main" val="1317501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you need to know</a:t>
            </a:r>
          </a:p>
        </p:txBody>
      </p:sp>
      <p:sp>
        <p:nvSpPr>
          <p:cNvPr id="3" name="Content Placeholder 2"/>
          <p:cNvSpPr>
            <a:spLocks noGrp="1"/>
          </p:cNvSpPr>
          <p:nvPr>
            <p:ph idx="1"/>
          </p:nvPr>
        </p:nvSpPr>
        <p:spPr/>
        <p:txBody>
          <a:bodyPr/>
          <a:lstStyle/>
          <a:p>
            <a:pPr marL="0" indent="0">
              <a:buNone/>
            </a:pPr>
            <a:r>
              <a:rPr lang="en-US" dirty="0"/>
              <a:t>Intel Edison for Arduino Expansion board</a:t>
            </a: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679" y="2520646"/>
            <a:ext cx="5435806" cy="323306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8485" y="615570"/>
            <a:ext cx="2314128" cy="824671"/>
          </a:xfrm>
          <a:prstGeom prst="rect">
            <a:avLst/>
          </a:prstGeom>
        </p:spPr>
      </p:pic>
      <p:sp>
        <p:nvSpPr>
          <p:cNvPr id="8" name="Slide Number Placeholder 7"/>
          <p:cNvSpPr>
            <a:spLocks noGrp="1"/>
          </p:cNvSpPr>
          <p:nvPr>
            <p:ph type="sldNum" sz="quarter" idx="12"/>
          </p:nvPr>
        </p:nvSpPr>
        <p:spPr/>
        <p:txBody>
          <a:bodyPr/>
          <a:lstStyle/>
          <a:p>
            <a:fld id="{0573D1C5-4CD4-4B1F-997F-E8E8F7CE6229}" type="slidenum">
              <a:rPr lang="en-US" smtClean="0"/>
              <a:pPr/>
              <a:t>14</a:t>
            </a:fld>
            <a:endParaRPr lang="en-US"/>
          </a:p>
        </p:txBody>
      </p:sp>
      <p:sp>
        <p:nvSpPr>
          <p:cNvPr id="6" name="TextBox 5"/>
          <p:cNvSpPr txBox="1"/>
          <p:nvPr/>
        </p:nvSpPr>
        <p:spPr>
          <a:xfrm>
            <a:off x="2637323" y="2348941"/>
            <a:ext cx="1346844" cy="338554"/>
          </a:xfrm>
          <a:prstGeom prst="rect">
            <a:avLst/>
          </a:prstGeom>
          <a:solidFill>
            <a:schemeClr val="bg1">
              <a:lumMod val="95000"/>
            </a:schemeClr>
          </a:solidFill>
        </p:spPr>
        <p:txBody>
          <a:bodyPr wrap="none" rtlCol="0">
            <a:spAutoFit/>
          </a:bodyPr>
          <a:lstStyle/>
          <a:p>
            <a:r>
              <a:rPr lang="en-US" sz="1600" dirty="0">
                <a:latin typeface="Arial" panose="020B0604020202020204" pitchFamily="34" charset="0"/>
                <a:cs typeface="Arial" panose="020B0604020202020204" pitchFamily="34" charset="0"/>
              </a:rPr>
              <a:t>MicroSD slot</a:t>
            </a:r>
          </a:p>
        </p:txBody>
      </p:sp>
      <p:sp>
        <p:nvSpPr>
          <p:cNvPr id="9" name="TextBox 8"/>
          <p:cNvSpPr txBox="1"/>
          <p:nvPr/>
        </p:nvSpPr>
        <p:spPr>
          <a:xfrm>
            <a:off x="6898485" y="2889354"/>
            <a:ext cx="2020105" cy="338554"/>
          </a:xfrm>
          <a:prstGeom prst="rect">
            <a:avLst/>
          </a:prstGeom>
          <a:solidFill>
            <a:schemeClr val="bg1">
              <a:lumMod val="95000"/>
            </a:schemeClr>
          </a:solidFill>
        </p:spPr>
        <p:txBody>
          <a:bodyPr wrap="none" rtlCol="0">
            <a:spAutoFit/>
          </a:bodyPr>
          <a:lstStyle/>
          <a:p>
            <a:r>
              <a:rPr lang="en-US" sz="1600" dirty="0">
                <a:latin typeface="Arial" panose="020B0604020202020204" pitchFamily="34" charset="0"/>
                <a:cs typeface="Arial" panose="020B0604020202020204" pitchFamily="34" charset="0"/>
              </a:rPr>
              <a:t>DC barrel connector</a:t>
            </a:r>
          </a:p>
        </p:txBody>
      </p:sp>
      <p:sp>
        <p:nvSpPr>
          <p:cNvPr id="10" name="TextBox 9"/>
          <p:cNvSpPr txBox="1"/>
          <p:nvPr/>
        </p:nvSpPr>
        <p:spPr>
          <a:xfrm>
            <a:off x="6898485" y="3519933"/>
            <a:ext cx="1016625" cy="338554"/>
          </a:xfrm>
          <a:prstGeom prst="rect">
            <a:avLst/>
          </a:prstGeom>
          <a:solidFill>
            <a:schemeClr val="bg1">
              <a:lumMod val="95000"/>
            </a:schemeClr>
          </a:solidFill>
        </p:spPr>
        <p:txBody>
          <a:bodyPr wrap="none" rtlCol="0">
            <a:spAutoFit/>
          </a:bodyPr>
          <a:lstStyle/>
          <a:p>
            <a:r>
              <a:rPr lang="en-US" sz="1600" dirty="0">
                <a:latin typeface="Arial" panose="020B0604020202020204" pitchFamily="34" charset="0"/>
                <a:cs typeface="Arial" panose="020B0604020202020204" pitchFamily="34" charset="0"/>
              </a:rPr>
              <a:t>USB port</a:t>
            </a:r>
          </a:p>
        </p:txBody>
      </p:sp>
      <p:sp>
        <p:nvSpPr>
          <p:cNvPr id="11" name="TextBox 10"/>
          <p:cNvSpPr txBox="1"/>
          <p:nvPr/>
        </p:nvSpPr>
        <p:spPr>
          <a:xfrm>
            <a:off x="6898486" y="4189660"/>
            <a:ext cx="2975449" cy="830997"/>
          </a:xfrm>
          <a:prstGeom prst="rect">
            <a:avLst/>
          </a:prstGeom>
          <a:solidFill>
            <a:schemeClr val="bg1">
              <a:lumMod val="95000"/>
            </a:schemeClr>
          </a:solidFill>
        </p:spPr>
        <p:txBody>
          <a:bodyPr wrap="square" rtlCol="0">
            <a:spAutoFit/>
          </a:bodyPr>
          <a:lstStyle/>
          <a:p>
            <a:r>
              <a:rPr lang="en-US" sz="1600" dirty="0">
                <a:latin typeface="Arial" panose="020B0604020202020204" pitchFamily="34" charset="0"/>
                <a:cs typeface="Arial" panose="020B0604020202020204" pitchFamily="34" charset="0"/>
              </a:rPr>
              <a:t>Middle port – power over USB, Ethernet over USB, uploading Arduino program</a:t>
            </a:r>
          </a:p>
        </p:txBody>
      </p:sp>
      <p:sp>
        <p:nvSpPr>
          <p:cNvPr id="12" name="TextBox 11"/>
          <p:cNvSpPr txBox="1"/>
          <p:nvPr/>
        </p:nvSpPr>
        <p:spPr>
          <a:xfrm>
            <a:off x="6898485" y="5155594"/>
            <a:ext cx="2975449" cy="584775"/>
          </a:xfrm>
          <a:prstGeom prst="rect">
            <a:avLst/>
          </a:prstGeom>
          <a:solidFill>
            <a:schemeClr val="bg1">
              <a:lumMod val="95000"/>
            </a:schemeClr>
          </a:solidFill>
        </p:spPr>
        <p:txBody>
          <a:bodyPr wrap="square" rtlCol="0">
            <a:spAutoFit/>
          </a:bodyPr>
          <a:lstStyle/>
          <a:p>
            <a:r>
              <a:rPr lang="en-US" sz="1600" dirty="0">
                <a:latin typeface="Arial" panose="020B0604020202020204" pitchFamily="34" charset="0"/>
                <a:cs typeface="Arial" panose="020B0604020202020204" pitchFamily="34" charset="0"/>
              </a:rPr>
              <a:t>Edge port – serial connection (access terminal)</a:t>
            </a:r>
          </a:p>
        </p:txBody>
      </p:sp>
      <p:sp>
        <p:nvSpPr>
          <p:cNvPr id="13" name="Left Arrow 12"/>
          <p:cNvSpPr/>
          <p:nvPr/>
        </p:nvSpPr>
        <p:spPr>
          <a:xfrm>
            <a:off x="6617458" y="4691052"/>
            <a:ext cx="310209" cy="240148"/>
          </a:xfrm>
          <a:prstGeom prst="leftArrow">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 Arrow 13"/>
          <p:cNvSpPr/>
          <p:nvPr/>
        </p:nvSpPr>
        <p:spPr>
          <a:xfrm>
            <a:off x="6617458" y="5223224"/>
            <a:ext cx="310209" cy="240148"/>
          </a:xfrm>
          <a:prstGeom prst="leftArrow">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325557" y="2339183"/>
            <a:ext cx="1987916" cy="338554"/>
          </a:xfrm>
          <a:prstGeom prst="rect">
            <a:avLst/>
          </a:prstGeom>
          <a:solidFill>
            <a:schemeClr val="bg1">
              <a:lumMod val="95000"/>
            </a:schemeClr>
          </a:solidFill>
        </p:spPr>
        <p:txBody>
          <a:bodyPr wrap="none" rtlCol="0">
            <a:spAutoFit/>
          </a:bodyPr>
          <a:lstStyle/>
          <a:p>
            <a:r>
              <a:rPr lang="en-US" sz="1600" dirty="0">
                <a:latin typeface="Arial" panose="020B0604020202020204" pitchFamily="34" charset="0"/>
                <a:cs typeface="Arial" panose="020B0604020202020204" pitchFamily="34" charset="0"/>
              </a:rPr>
              <a:t>Support Arduino I/O</a:t>
            </a:r>
          </a:p>
        </p:txBody>
      </p:sp>
      <p:sp>
        <p:nvSpPr>
          <p:cNvPr id="17" name="Curved Down Arrow 16"/>
          <p:cNvSpPr/>
          <p:nvPr/>
        </p:nvSpPr>
        <p:spPr>
          <a:xfrm rot="16644437">
            <a:off x="4821069" y="4317875"/>
            <a:ext cx="1901088" cy="1143512"/>
          </a:xfrm>
          <a:prstGeom prst="curvedDownArrow">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835780" y="5632704"/>
            <a:ext cx="5998758" cy="338554"/>
          </a:xfrm>
          <a:prstGeom prst="rect">
            <a:avLst/>
          </a:prstGeom>
          <a:solidFill>
            <a:schemeClr val="bg1">
              <a:lumMod val="95000"/>
            </a:schemeClr>
          </a:solidFill>
        </p:spPr>
        <p:txBody>
          <a:bodyPr wrap="none" rtlCol="0">
            <a:spAutoFit/>
          </a:bodyPr>
          <a:lstStyle/>
          <a:p>
            <a:r>
              <a:rPr lang="en-US" sz="1600" dirty="0">
                <a:latin typeface="Arial" panose="020B0604020202020204" pitchFamily="34" charset="0"/>
                <a:cs typeface="Arial" panose="020B0604020202020204" pitchFamily="34" charset="0"/>
              </a:rPr>
              <a:t>The slider </a:t>
            </a:r>
            <a:r>
              <a:rPr lang="en-US" sz="1600" dirty="0" err="1">
                <a:latin typeface="Arial" panose="020B0604020202020204" pitchFamily="34" charset="0"/>
                <a:cs typeface="Arial" panose="020B0604020202020204" pitchFamily="34" charset="0"/>
              </a:rPr>
              <a:t>microswitch</a:t>
            </a:r>
            <a:r>
              <a:rPr lang="en-US" sz="1600" dirty="0">
                <a:latin typeface="Arial" panose="020B0604020202020204" pitchFamily="34" charset="0"/>
                <a:cs typeface="Arial" panose="020B0604020202020204" pitchFamily="34" charset="0"/>
              </a:rPr>
              <a:t> – configure Edison for Device/Host mode</a:t>
            </a:r>
          </a:p>
        </p:txBody>
      </p:sp>
      <p:sp>
        <p:nvSpPr>
          <p:cNvPr id="18" name="TextBox 17"/>
          <p:cNvSpPr txBox="1"/>
          <p:nvPr/>
        </p:nvSpPr>
        <p:spPr>
          <a:xfrm>
            <a:off x="835780" y="5994171"/>
            <a:ext cx="5133136" cy="430887"/>
          </a:xfrm>
          <a:prstGeom prst="rect">
            <a:avLst/>
          </a:prstGeom>
          <a:noFill/>
        </p:spPr>
        <p:txBody>
          <a:bodyPr wrap="none" rtlCol="0">
            <a:spAutoFit/>
          </a:bodyPr>
          <a:lstStyle/>
          <a:p>
            <a:r>
              <a:rPr lang="en-US" sz="1100" dirty="0">
                <a:solidFill>
                  <a:schemeClr val="bg1">
                    <a:lumMod val="75000"/>
                  </a:schemeClr>
                </a:solidFill>
              </a:rPr>
              <a:t>Arduino* expansion board hardware guide: </a:t>
            </a:r>
          </a:p>
          <a:p>
            <a:r>
              <a:rPr lang="en-US" sz="1100" dirty="0">
                <a:solidFill>
                  <a:schemeClr val="bg1">
                    <a:lumMod val="75000"/>
                  </a:schemeClr>
                </a:solidFill>
                <a:hlinkClick r:id="rId5"/>
              </a:rPr>
              <a:t>http://www.intel.com/content/www/us/en/support/boards-and-kits/000005583.html</a:t>
            </a:r>
            <a:endParaRPr lang="en-US" sz="1100" dirty="0">
              <a:solidFill>
                <a:schemeClr val="bg1">
                  <a:lumMod val="75000"/>
                </a:schemeClr>
              </a:solidFill>
            </a:endParaRPr>
          </a:p>
        </p:txBody>
      </p:sp>
      <p:sp>
        <p:nvSpPr>
          <p:cNvPr id="19" name="Left Arrow 18"/>
          <p:cNvSpPr/>
          <p:nvPr/>
        </p:nvSpPr>
        <p:spPr>
          <a:xfrm rot="16200000">
            <a:off x="4230232" y="2706256"/>
            <a:ext cx="310209" cy="240148"/>
          </a:xfrm>
          <a:prstGeom prst="leftArrow">
            <a:avLst/>
          </a:prstGeom>
          <a:solidFill>
            <a:schemeClr val="bg1">
              <a:lumMod val="95000"/>
              <a:alpha val="49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eft Arrow 19"/>
          <p:cNvSpPr/>
          <p:nvPr/>
        </p:nvSpPr>
        <p:spPr>
          <a:xfrm rot="16200000">
            <a:off x="3744680" y="3712435"/>
            <a:ext cx="2349431" cy="267012"/>
          </a:xfrm>
          <a:prstGeom prst="leftArrow">
            <a:avLst/>
          </a:prstGeom>
          <a:solidFill>
            <a:schemeClr val="bg1">
              <a:lumMod val="95000"/>
              <a:alpha val="6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6419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Preparing Intel Edison development</a:t>
            </a:r>
          </a:p>
        </p:txBody>
      </p:sp>
      <p:sp>
        <p:nvSpPr>
          <p:cNvPr id="5" name="Text Placeholder 4"/>
          <p:cNvSpPr>
            <a:spLocks noGrp="1"/>
          </p:cNvSpPr>
          <p:nvPr>
            <p:ph type="body" idx="1"/>
          </p:nvPr>
        </p:nvSpPr>
        <p:spPr/>
        <p:txBody>
          <a:bodyPr/>
          <a:lstStyle/>
          <a:p>
            <a:r>
              <a:rPr lang="en-US" dirty="0"/>
              <a:t>Activity 1</a:t>
            </a:r>
          </a:p>
        </p:txBody>
      </p:sp>
      <p:sp>
        <p:nvSpPr>
          <p:cNvPr id="6" name="Footer Placeholder 5"/>
          <p:cNvSpPr>
            <a:spLocks noGrp="1"/>
          </p:cNvSpPr>
          <p:nvPr>
            <p:ph type="ftr" sz="quarter" idx="11"/>
          </p:nvPr>
        </p:nvSpPr>
        <p:spPr/>
        <p:txBody>
          <a:bodyPr/>
          <a:lstStyle/>
          <a:p>
            <a:r>
              <a:rPr lang="pt-BR"/>
              <a:t>USM Intel® Edison Curriculum Modules | Rev0.0.6</a:t>
            </a:r>
            <a:endParaRPr lang="en-US"/>
          </a:p>
        </p:txBody>
      </p:sp>
      <p:sp>
        <p:nvSpPr>
          <p:cNvPr id="2" name="Slide Number Placeholder 1"/>
          <p:cNvSpPr>
            <a:spLocks noGrp="1"/>
          </p:cNvSpPr>
          <p:nvPr>
            <p:ph type="sldNum" sz="quarter" idx="12"/>
          </p:nvPr>
        </p:nvSpPr>
        <p:spPr/>
        <p:txBody>
          <a:bodyPr/>
          <a:lstStyle/>
          <a:p>
            <a:fld id="{0573D1C5-4CD4-4B1F-997F-E8E8F7CE6229}" type="slidenum">
              <a:rPr lang="en-US" smtClean="0"/>
              <a:t>15</a:t>
            </a:fld>
            <a:endParaRPr lang="en-US"/>
          </a:p>
        </p:txBody>
      </p:sp>
    </p:spTree>
    <p:extLst>
      <p:ext uri="{BB962C8B-B14F-4D97-AF65-F5344CB8AC3E}">
        <p14:creationId xmlns:p14="http://schemas.microsoft.com/office/powerpoint/2010/main" val="3857561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(Pre-installed, ‘</a:t>
            </a:r>
            <a:r>
              <a:rPr lang="en-US" b="1" dirty="0" err="1"/>
              <a:t>sw</a:t>
            </a:r>
            <a:r>
              <a:rPr lang="en-US" dirty="0"/>
              <a:t>’ folder at Desktop)</a:t>
            </a:r>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66834" y="4528620"/>
            <a:ext cx="933450" cy="253198"/>
          </a:xfrm>
        </p:spPr>
      </p:pic>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16</a:t>
            </a:fld>
            <a:endParaRPr lang="en-US"/>
          </a:p>
        </p:txBody>
      </p:sp>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1332032" y="2491118"/>
            <a:ext cx="406399" cy="406399"/>
          </a:xfrm>
          <a:prstGeom prst="rect">
            <a:avLst/>
          </a:prstGeom>
        </p:spPr>
      </p:pic>
      <p:pic>
        <p:nvPicPr>
          <p:cNvPr id="7" name="Content Placeholder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12982" y="3170272"/>
            <a:ext cx="384268" cy="430846"/>
          </a:xfrm>
          <a:prstGeom prst="rect">
            <a:avLst/>
          </a:prstGeom>
        </p:spPr>
      </p:pic>
      <p:pic>
        <p:nvPicPr>
          <p:cNvPr id="8" name="Content Placeholder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06907" y="3686602"/>
            <a:ext cx="663334" cy="663334"/>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86207" y="1690688"/>
            <a:ext cx="520699" cy="575509"/>
          </a:xfrm>
          <a:prstGeom prst="rect">
            <a:avLst/>
          </a:prstGeom>
        </p:spPr>
      </p:pic>
      <p:sp>
        <p:nvSpPr>
          <p:cNvPr id="11" name="TextBox 10"/>
          <p:cNvSpPr txBox="1"/>
          <p:nvPr/>
        </p:nvSpPr>
        <p:spPr>
          <a:xfrm>
            <a:off x="1895475" y="1690688"/>
            <a:ext cx="6647974" cy="646331"/>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Intel Edison Installer</a:t>
            </a:r>
          </a:p>
          <a:p>
            <a:r>
              <a:rPr lang="en-US" dirty="0">
                <a:latin typeface="Arial" panose="020B0604020202020204" pitchFamily="34" charset="0"/>
                <a:cs typeface="Arial" panose="020B0604020202020204" pitchFamily="34" charset="0"/>
              </a:rPr>
              <a:t>Update firmware, set device name, set password, connect </a:t>
            </a:r>
            <a:r>
              <a:rPr lang="en-US" dirty="0" err="1">
                <a:latin typeface="Arial" panose="020B0604020202020204" pitchFamily="34" charset="0"/>
                <a:cs typeface="Arial" panose="020B0604020202020204" pitchFamily="34" charset="0"/>
              </a:rPr>
              <a:t>WiFi</a:t>
            </a:r>
            <a:r>
              <a:rPr lang="en-US" b="1" dirty="0">
                <a:latin typeface="Arial" panose="020B0604020202020204" pitchFamily="34" charset="0"/>
                <a:cs typeface="Arial" panose="020B0604020202020204" pitchFamily="34" charset="0"/>
              </a:rPr>
              <a:t> </a:t>
            </a:r>
          </a:p>
        </p:txBody>
      </p:sp>
      <p:sp>
        <p:nvSpPr>
          <p:cNvPr id="12" name="TextBox 11"/>
          <p:cNvSpPr txBox="1"/>
          <p:nvPr/>
        </p:nvSpPr>
        <p:spPr>
          <a:xfrm>
            <a:off x="1895475" y="2385256"/>
            <a:ext cx="4532010" cy="646331"/>
          </a:xfrm>
          <a:prstGeom prst="rect">
            <a:avLst/>
          </a:prstGeom>
          <a:noFill/>
        </p:spPr>
        <p:txBody>
          <a:bodyPr wrap="none" rtlCol="0">
            <a:spAutoFit/>
          </a:bodyPr>
          <a:lstStyle/>
          <a:p>
            <a:r>
              <a:rPr lang="en-US" b="1" dirty="0" err="1">
                <a:latin typeface="Arial" panose="020B0604020202020204" pitchFamily="34" charset="0"/>
                <a:cs typeface="Arial" panose="020B0604020202020204" pitchFamily="34" charset="0"/>
              </a:rPr>
              <a:t>Git</a:t>
            </a:r>
            <a:r>
              <a:rPr lang="en-US" b="1" dirty="0">
                <a:latin typeface="Arial" panose="020B0604020202020204" pitchFamily="34" charset="0"/>
                <a:cs typeface="Arial" panose="020B0604020202020204" pitchFamily="34" charset="0"/>
              </a:rPr>
              <a:t> Bash</a:t>
            </a:r>
          </a:p>
          <a:p>
            <a:r>
              <a:rPr lang="en-US" dirty="0">
                <a:latin typeface="Arial" panose="020B0604020202020204" pitchFamily="34" charset="0"/>
                <a:cs typeface="Arial" panose="020B0604020202020204" pitchFamily="34" charset="0"/>
              </a:rPr>
              <a:t>Useful for transferring files (</a:t>
            </a:r>
            <a:r>
              <a:rPr lang="en-US" dirty="0" err="1">
                <a:latin typeface="Arial" panose="020B0604020202020204" pitchFamily="34" charset="0"/>
                <a:cs typeface="Arial" panose="020B0604020202020204" pitchFamily="34" charset="0"/>
              </a:rPr>
              <a:t>scp</a:t>
            </a:r>
            <a:r>
              <a:rPr lang="en-US" dirty="0">
                <a:latin typeface="Arial" panose="020B0604020202020204" pitchFamily="34" charset="0"/>
                <a:cs typeface="Arial" panose="020B0604020202020204" pitchFamily="34" charset="0"/>
              </a:rPr>
              <a:t> command)</a:t>
            </a:r>
            <a:endParaRPr lang="en-US" b="1" dirty="0">
              <a:latin typeface="Arial" panose="020B0604020202020204" pitchFamily="34" charset="0"/>
              <a:cs typeface="Arial" panose="020B0604020202020204" pitchFamily="34" charset="0"/>
            </a:endParaRPr>
          </a:p>
        </p:txBody>
      </p:sp>
      <p:sp>
        <p:nvSpPr>
          <p:cNvPr id="13" name="TextBox 12"/>
          <p:cNvSpPr txBox="1"/>
          <p:nvPr/>
        </p:nvSpPr>
        <p:spPr>
          <a:xfrm>
            <a:off x="1895475" y="3080540"/>
            <a:ext cx="8101577" cy="646331"/>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Intel XDK</a:t>
            </a:r>
          </a:p>
          <a:p>
            <a:r>
              <a:rPr lang="en-US" dirty="0">
                <a:latin typeface="Arial" panose="020B0604020202020204" pitchFamily="34" charset="0"/>
                <a:cs typeface="Arial" panose="020B0604020202020204" pitchFamily="34" charset="0"/>
              </a:rPr>
              <a:t>Official Intel editor for </a:t>
            </a:r>
            <a:r>
              <a:rPr lang="en-US" dirty="0" err="1">
                <a:latin typeface="Arial" panose="020B0604020202020204" pitchFamily="34" charset="0"/>
                <a:cs typeface="Arial" panose="020B0604020202020204" pitchFamily="34" charset="0"/>
              </a:rPr>
              <a:t>NodeJS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IoT</a:t>
            </a:r>
            <a:r>
              <a:rPr lang="en-US" dirty="0">
                <a:latin typeface="Arial" panose="020B0604020202020204" pitchFamily="34" charset="0"/>
                <a:cs typeface="Arial" panose="020B0604020202020204" pitchFamily="34" charset="0"/>
              </a:rPr>
              <a:t> development (including HTML5 mobile app)</a:t>
            </a:r>
          </a:p>
        </p:txBody>
      </p:sp>
      <p:sp>
        <p:nvSpPr>
          <p:cNvPr id="14" name="TextBox 13"/>
          <p:cNvSpPr txBox="1"/>
          <p:nvPr/>
        </p:nvSpPr>
        <p:spPr>
          <a:xfrm>
            <a:off x="1895474" y="3702826"/>
            <a:ext cx="5545108" cy="646331"/>
          </a:xfrm>
          <a:prstGeom prst="rect">
            <a:avLst/>
          </a:prstGeom>
          <a:noFill/>
        </p:spPr>
        <p:txBody>
          <a:bodyPr wrap="none" rtlCol="0">
            <a:spAutoFit/>
          </a:bodyPr>
          <a:lstStyle/>
          <a:p>
            <a:r>
              <a:rPr lang="en-US" b="1" dirty="0" err="1">
                <a:latin typeface="Arial" panose="020B0604020202020204" pitchFamily="34" charset="0"/>
                <a:cs typeface="Arial" panose="020B0604020202020204" pitchFamily="34" charset="0"/>
              </a:rPr>
              <a:t>NodeJS</a:t>
            </a:r>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Run program locally and the use of NPM command. </a:t>
            </a:r>
          </a:p>
        </p:txBody>
      </p:sp>
      <p:sp>
        <p:nvSpPr>
          <p:cNvPr id="15" name="TextBox 14"/>
          <p:cNvSpPr txBox="1"/>
          <p:nvPr/>
        </p:nvSpPr>
        <p:spPr>
          <a:xfrm>
            <a:off x="1895474" y="4382525"/>
            <a:ext cx="1578317" cy="646331"/>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MongoDB</a:t>
            </a:r>
          </a:p>
          <a:p>
            <a:r>
              <a:rPr lang="en-US" dirty="0">
                <a:latin typeface="Arial" panose="020B0604020202020204" pitchFamily="34" charset="0"/>
                <a:cs typeface="Arial" panose="020B0604020202020204" pitchFamily="34" charset="0"/>
              </a:rPr>
              <a:t>MQTT Broker</a:t>
            </a:r>
          </a:p>
        </p:txBody>
      </p:sp>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81382" y="5114683"/>
            <a:ext cx="307697" cy="307697"/>
          </a:xfrm>
          <a:prstGeom prst="rect">
            <a:avLst/>
          </a:prstGeom>
        </p:spPr>
      </p:pic>
      <p:sp>
        <p:nvSpPr>
          <p:cNvPr id="17" name="TextBox 16"/>
          <p:cNvSpPr txBox="1"/>
          <p:nvPr/>
        </p:nvSpPr>
        <p:spPr>
          <a:xfrm>
            <a:off x="1895473" y="5016188"/>
            <a:ext cx="3954929" cy="646331"/>
          </a:xfrm>
          <a:prstGeom prst="rect">
            <a:avLst/>
          </a:prstGeom>
          <a:noFill/>
        </p:spPr>
        <p:txBody>
          <a:bodyPr wrap="none" rtlCol="0">
            <a:spAutoFit/>
          </a:bodyPr>
          <a:lstStyle/>
          <a:p>
            <a:r>
              <a:rPr lang="en-US" b="1" dirty="0" err="1">
                <a:latin typeface="Arial" panose="020B0604020202020204" pitchFamily="34" charset="0"/>
                <a:cs typeface="Arial" panose="020B0604020202020204" pitchFamily="34" charset="0"/>
              </a:rPr>
              <a:t>PuTTY</a:t>
            </a:r>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Useful for serial connection and SSH</a:t>
            </a:r>
          </a:p>
        </p:txBody>
      </p:sp>
    </p:spTree>
    <p:extLst>
      <p:ext uri="{BB962C8B-B14F-4D97-AF65-F5344CB8AC3E}">
        <p14:creationId xmlns:p14="http://schemas.microsoft.com/office/powerpoint/2010/main" val="3118527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latin typeface="Arial" panose="020B0604020202020204" pitchFamily="34" charset="0"/>
                <a:cs typeface="Arial" panose="020B0604020202020204" pitchFamily="34" charset="0"/>
              </a:rPr>
              <a:t>Make sure you receive:</a:t>
            </a:r>
          </a:p>
        </p:txBody>
      </p:sp>
      <p:sp>
        <p:nvSpPr>
          <p:cNvPr id="7" name="Content Placeholder 6"/>
          <p:cNvSpPr>
            <a:spLocks noGrp="1"/>
          </p:cNvSpPr>
          <p:nvPr>
            <p:ph idx="1"/>
          </p:nvPr>
        </p:nvSpPr>
        <p:spPr/>
        <p:txBody>
          <a:bodyPr>
            <a:normAutofit/>
          </a:bodyPr>
          <a:lstStyle/>
          <a:p>
            <a:r>
              <a:rPr lang="en-US" sz="3200" dirty="0">
                <a:latin typeface="Arial" panose="020B0604020202020204" pitchFamily="34" charset="0"/>
                <a:cs typeface="Arial" panose="020B0604020202020204" pitchFamily="34" charset="0"/>
              </a:rPr>
              <a:t>1x Intel Edison Arduino* expansion board</a:t>
            </a:r>
          </a:p>
          <a:p>
            <a:r>
              <a:rPr lang="en-US" sz="3200" dirty="0">
                <a:latin typeface="Arial" panose="020B0604020202020204" pitchFamily="34" charset="0"/>
                <a:cs typeface="Arial" panose="020B0604020202020204" pitchFamily="34" charset="0"/>
              </a:rPr>
              <a:t>1 x Grove Indoor Environment Kit</a:t>
            </a:r>
          </a:p>
          <a:p>
            <a:r>
              <a:rPr lang="en-US" sz="3200" dirty="0">
                <a:latin typeface="Arial" panose="020B0604020202020204" pitchFamily="34" charset="0"/>
                <a:cs typeface="Arial" panose="020B0604020202020204" pitchFamily="34" charset="0"/>
              </a:rPr>
              <a:t>1 x </a:t>
            </a:r>
            <a:r>
              <a:rPr lang="en-US" sz="3200" dirty="0" err="1">
                <a:latin typeface="Arial" panose="020B0604020202020204" pitchFamily="34" charset="0"/>
                <a:cs typeface="Arial" panose="020B0604020202020204" pitchFamily="34" charset="0"/>
              </a:rPr>
              <a:t>MicroUSB</a:t>
            </a:r>
            <a:r>
              <a:rPr lang="en-US" sz="3200" dirty="0">
                <a:latin typeface="Arial" panose="020B0604020202020204" pitchFamily="34" charset="0"/>
                <a:cs typeface="Arial" panose="020B0604020202020204" pitchFamily="34" charset="0"/>
              </a:rPr>
              <a:t> cable</a:t>
            </a:r>
          </a:p>
          <a:p>
            <a:r>
              <a:rPr lang="en-US" sz="3200" dirty="0">
                <a:latin typeface="Arial" panose="020B0604020202020204" pitchFamily="34" charset="0"/>
                <a:cs typeface="Arial" panose="020B0604020202020204" pitchFamily="34" charset="0"/>
              </a:rPr>
              <a:t>1 x power adapter for Intel Edison</a:t>
            </a: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t>17</a:t>
            </a:fld>
            <a:endParaRPr lang="en-US"/>
          </a:p>
        </p:txBody>
      </p:sp>
      <p:sp>
        <p:nvSpPr>
          <p:cNvPr id="2" name="TextBox 1"/>
          <p:cNvSpPr txBox="1"/>
          <p:nvPr/>
        </p:nvSpPr>
        <p:spPr>
          <a:xfrm>
            <a:off x="2473036" y="5548746"/>
            <a:ext cx="781079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Write your name on top of Edison &amp; Grove kit – avoid misplace &amp; confused</a:t>
            </a:r>
          </a:p>
        </p:txBody>
      </p:sp>
    </p:spTree>
    <p:extLst>
      <p:ext uri="{BB962C8B-B14F-4D97-AF65-F5344CB8AC3E}">
        <p14:creationId xmlns:p14="http://schemas.microsoft.com/office/powerpoint/2010/main" val="1591586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Step 1 - Connect Edison Module</a:t>
            </a: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t>18</a:t>
            </a:fld>
            <a:endParaRPr lang="en-US"/>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26146" y="1677287"/>
            <a:ext cx="5028490" cy="2934109"/>
          </a:xfrm>
        </p:spPr>
      </p:pic>
      <p:sp>
        <p:nvSpPr>
          <p:cNvPr id="11" name="TextBox 10"/>
          <p:cNvSpPr txBox="1"/>
          <p:nvPr/>
        </p:nvSpPr>
        <p:spPr>
          <a:xfrm>
            <a:off x="2448468" y="4619619"/>
            <a:ext cx="5383845" cy="830997"/>
          </a:xfrm>
          <a:prstGeom prst="rect">
            <a:avLst/>
          </a:prstGeom>
          <a:solidFill>
            <a:schemeClr val="accent4">
              <a:lumMod val="20000"/>
              <a:lumOff val="80000"/>
            </a:schemeClr>
          </a:solidFill>
        </p:spPr>
        <p:txBody>
          <a:bodyPr wrap="square" rtlCol="0">
            <a:spAutoFit/>
          </a:bodyPr>
          <a:lstStyle/>
          <a:p>
            <a:pPr algn="ctr"/>
            <a:r>
              <a:rPr lang="en-US" sz="2400" dirty="0">
                <a:latin typeface="Arial" panose="020B0604020202020204" pitchFamily="34" charset="0"/>
                <a:cs typeface="Arial" panose="020B0604020202020204" pitchFamily="34" charset="0"/>
              </a:rPr>
              <a:t>Connect Intel Edison module into Arduino* expansion board.</a:t>
            </a:r>
            <a:endParaRPr lang="en-US" sz="2000" dirty="0">
              <a:latin typeface="Arial" panose="020B0604020202020204" pitchFamily="34" charset="0"/>
              <a:cs typeface="Arial" panose="020B0604020202020204" pitchFamily="34" charset="0"/>
            </a:endParaRP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8053" y="2649559"/>
            <a:ext cx="2023166" cy="1796312"/>
          </a:xfrm>
          <a:prstGeom prst="rect">
            <a:avLst/>
          </a:prstGeom>
        </p:spPr>
      </p:pic>
    </p:spTree>
    <p:extLst>
      <p:ext uri="{BB962C8B-B14F-4D97-AF65-F5344CB8AC3E}">
        <p14:creationId xmlns:p14="http://schemas.microsoft.com/office/powerpoint/2010/main" val="3235750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Step 2 - connect Edison to PC</a:t>
            </a: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t>19</a:t>
            </a:fld>
            <a:endParaRPr lang="en-US"/>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0815" y="1595122"/>
            <a:ext cx="6544588" cy="2929844"/>
          </a:xfrm>
        </p:spPr>
      </p:pic>
      <p:sp>
        <p:nvSpPr>
          <p:cNvPr id="11" name="TextBox 10"/>
          <p:cNvSpPr txBox="1"/>
          <p:nvPr/>
        </p:nvSpPr>
        <p:spPr>
          <a:xfrm>
            <a:off x="1097972" y="4583801"/>
            <a:ext cx="5176027" cy="1431161"/>
          </a:xfrm>
          <a:prstGeom prst="rect">
            <a:avLst/>
          </a:prstGeom>
          <a:solidFill>
            <a:schemeClr val="accent4">
              <a:lumMod val="20000"/>
              <a:lumOff val="80000"/>
            </a:schemeClr>
          </a:solidFill>
        </p:spPr>
        <p:txBody>
          <a:bodyPr wrap="square" rtlCol="0">
            <a:spAutoFit/>
          </a:bodyPr>
          <a:lstStyle/>
          <a:p>
            <a:r>
              <a:rPr lang="en-US" sz="1600" dirty="0">
                <a:latin typeface="Arial" panose="020B0604020202020204" pitchFamily="34" charset="0"/>
                <a:cs typeface="Arial" panose="020B0604020202020204" pitchFamily="34" charset="0"/>
              </a:rPr>
              <a:t>The slider </a:t>
            </a:r>
            <a:r>
              <a:rPr lang="en-US" sz="1600" dirty="0" err="1">
                <a:latin typeface="Arial" panose="020B0604020202020204" pitchFamily="34" charset="0"/>
                <a:cs typeface="Arial" panose="020B0604020202020204" pitchFamily="34" charset="0"/>
              </a:rPr>
              <a:t>microswitch</a:t>
            </a:r>
            <a:r>
              <a:rPr lang="en-US" sz="1600" dirty="0">
                <a:latin typeface="Arial" panose="020B0604020202020204" pitchFamily="34" charset="0"/>
                <a:cs typeface="Arial" panose="020B0604020202020204" pitchFamily="34" charset="0"/>
              </a:rPr>
              <a:t> allows you to configure between USB Device mode and USB Host mode. </a:t>
            </a:r>
          </a:p>
          <a:p>
            <a:r>
              <a:rPr lang="en-US" sz="1100" b="1" dirty="0">
                <a:latin typeface="Arial" panose="020B0604020202020204" pitchFamily="34" charset="0"/>
                <a:cs typeface="Arial" panose="020B0604020202020204" pitchFamily="34" charset="0"/>
              </a:rPr>
              <a:t>Device mode (toggled down)</a:t>
            </a:r>
            <a:r>
              <a:rPr lang="en-US" sz="1100" dirty="0">
                <a:latin typeface="Arial" panose="020B0604020202020204" pitchFamily="34" charset="0"/>
                <a:cs typeface="Arial" panose="020B0604020202020204" pitchFamily="34" charset="0"/>
              </a:rPr>
              <a:t> – turn Edison into computer peripheral and allow you to program the board over USB or mount onboard flash memory. </a:t>
            </a:r>
          </a:p>
          <a:p>
            <a:r>
              <a:rPr lang="en-US" sz="1100" b="1" dirty="0">
                <a:latin typeface="Arial" panose="020B0604020202020204" pitchFamily="34" charset="0"/>
                <a:cs typeface="Arial" panose="020B0604020202020204" pitchFamily="34" charset="0"/>
              </a:rPr>
              <a:t>Host mode (toggled up)</a:t>
            </a:r>
            <a:r>
              <a:rPr lang="en-US" sz="1100" dirty="0">
                <a:latin typeface="Arial" panose="020B0604020202020204" pitchFamily="34" charset="0"/>
                <a:cs typeface="Arial" panose="020B0604020202020204" pitchFamily="34" charset="0"/>
              </a:rPr>
              <a:t> – allow USB peripherals (such as keyboard, mouse, camera, </a:t>
            </a:r>
            <a:r>
              <a:rPr lang="en-US" sz="1100" dirty="0" err="1">
                <a:latin typeface="Arial" panose="020B0604020202020204" pitchFamily="34" charset="0"/>
                <a:cs typeface="Arial" panose="020B0604020202020204" pitchFamily="34" charset="0"/>
              </a:rPr>
              <a:t>etc</a:t>
            </a:r>
            <a:r>
              <a:rPr lang="en-US" sz="1100" dirty="0">
                <a:latin typeface="Arial" panose="020B0604020202020204" pitchFamily="34" charset="0"/>
                <a:cs typeface="Arial" panose="020B0604020202020204" pitchFamily="34" charset="0"/>
              </a:rPr>
              <a:t>) to connect to Edison. </a:t>
            </a:r>
          </a:p>
          <a:p>
            <a:r>
              <a:rPr lang="en-US" sz="1100" b="1" dirty="0">
                <a:latin typeface="Arial" panose="020B0604020202020204" pitchFamily="34" charset="0"/>
                <a:cs typeface="Arial" panose="020B0604020202020204" pitchFamily="34" charset="0"/>
              </a:rPr>
              <a:t>USB host mode requires the use of external power</a:t>
            </a:r>
            <a:r>
              <a:rPr lang="en-US" sz="1100" dirty="0">
                <a:latin typeface="Arial" panose="020B0604020202020204" pitchFamily="34" charset="0"/>
                <a:cs typeface="Arial" panose="020B0604020202020204" pitchFamily="34" charset="0"/>
              </a:rPr>
              <a:t> (adapter or battery). </a:t>
            </a:r>
          </a:p>
        </p:txBody>
      </p:sp>
      <p:sp>
        <p:nvSpPr>
          <p:cNvPr id="18" name="TextBox 17"/>
          <p:cNvSpPr txBox="1"/>
          <p:nvPr/>
        </p:nvSpPr>
        <p:spPr>
          <a:xfrm>
            <a:off x="6449373" y="4677745"/>
            <a:ext cx="2549156" cy="1015663"/>
          </a:xfrm>
          <a:prstGeom prst="rect">
            <a:avLst/>
          </a:prstGeom>
          <a:solidFill>
            <a:schemeClr val="accent4">
              <a:lumMod val="20000"/>
              <a:lumOff val="80000"/>
            </a:schemeClr>
          </a:solidFill>
        </p:spPr>
        <p:txBody>
          <a:bodyPr wrap="square" rtlCol="0">
            <a:spAutoFit/>
          </a:bodyPr>
          <a:lstStyle/>
          <a:p>
            <a:r>
              <a:rPr lang="en-US" sz="1600" dirty="0">
                <a:latin typeface="Arial" panose="020B0604020202020204" pitchFamily="34" charset="0"/>
                <a:cs typeface="Arial" panose="020B0604020202020204" pitchFamily="34" charset="0"/>
              </a:rPr>
              <a:t>Middle port is used for:</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Power through USB</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Ethernet over USB</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Uploading Arduino sketches</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Updating the firmware</a:t>
            </a:r>
            <a:endParaRPr lang="en-US" sz="1200" dirty="0">
              <a:latin typeface="Arial" panose="020B0604020202020204" pitchFamily="34" charset="0"/>
              <a:cs typeface="Arial" panose="020B0604020202020204" pitchFamily="34" charset="0"/>
            </a:endParaRPr>
          </a:p>
        </p:txBody>
      </p:sp>
      <p:sp>
        <p:nvSpPr>
          <p:cNvPr id="21" name="TextBox 20"/>
          <p:cNvSpPr txBox="1"/>
          <p:nvPr/>
        </p:nvSpPr>
        <p:spPr>
          <a:xfrm>
            <a:off x="1755454" y="6156808"/>
            <a:ext cx="8457685"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mj-lt"/>
              </a:rPr>
              <a:t>Use power through DC (7-15V input DC power supply, or can be part of the battery pack) if you want power intensive features </a:t>
            </a:r>
            <a:r>
              <a:rPr lang="en-US" sz="1200" dirty="0" err="1">
                <a:latin typeface="+mj-lt"/>
              </a:rPr>
              <a:t>WiFi</a:t>
            </a:r>
            <a:r>
              <a:rPr lang="en-US" sz="1200" dirty="0">
                <a:latin typeface="+mj-lt"/>
              </a:rPr>
              <a:t>, servo motor or Arduino shields. </a:t>
            </a:r>
          </a:p>
        </p:txBody>
      </p:sp>
      <p:sp>
        <p:nvSpPr>
          <p:cNvPr id="14" name="TextBox 13"/>
          <p:cNvSpPr txBox="1"/>
          <p:nvPr/>
        </p:nvSpPr>
        <p:spPr>
          <a:xfrm>
            <a:off x="5493327" y="2847051"/>
            <a:ext cx="5784274" cy="400110"/>
          </a:xfrm>
          <a:prstGeom prst="rect">
            <a:avLst/>
          </a:prstGeom>
          <a:noFill/>
        </p:spPr>
        <p:txBody>
          <a:bodyPr wrap="square" rtlCol="0">
            <a:spAutoFit/>
          </a:bodyPr>
          <a:lstStyle/>
          <a:p>
            <a:r>
              <a:rPr lang="en-US" sz="2000" u="sng" dirty="0">
                <a:latin typeface="Arial" panose="020B0604020202020204" pitchFamily="34" charset="0"/>
                <a:cs typeface="Arial" panose="020B0604020202020204" pitchFamily="34" charset="0"/>
              </a:rPr>
              <a:t>Step 1</a:t>
            </a:r>
            <a:r>
              <a:rPr lang="en-US" sz="2000" dirty="0">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Make sure the </a:t>
            </a:r>
            <a:r>
              <a:rPr lang="en-US" dirty="0" err="1">
                <a:latin typeface="Arial" panose="020B0604020202020204" pitchFamily="34" charset="0"/>
                <a:cs typeface="Arial" panose="020B0604020202020204" pitchFamily="34" charset="0"/>
              </a:rPr>
              <a:t>microswitch</a:t>
            </a:r>
            <a:r>
              <a:rPr lang="en-US" dirty="0">
                <a:latin typeface="Arial" panose="020B0604020202020204" pitchFamily="34" charset="0"/>
                <a:cs typeface="Arial" panose="020B0604020202020204" pitchFamily="34" charset="0"/>
              </a:rPr>
              <a:t> is toggled-down.</a:t>
            </a:r>
          </a:p>
        </p:txBody>
      </p:sp>
      <p:sp>
        <p:nvSpPr>
          <p:cNvPr id="15" name="TextBox 14"/>
          <p:cNvSpPr txBox="1"/>
          <p:nvPr/>
        </p:nvSpPr>
        <p:spPr>
          <a:xfrm>
            <a:off x="6681355" y="3500989"/>
            <a:ext cx="4267199" cy="400110"/>
          </a:xfrm>
          <a:prstGeom prst="rect">
            <a:avLst/>
          </a:prstGeom>
          <a:noFill/>
        </p:spPr>
        <p:txBody>
          <a:bodyPr wrap="square" rtlCol="0">
            <a:spAutoFit/>
          </a:bodyPr>
          <a:lstStyle/>
          <a:p>
            <a:r>
              <a:rPr lang="en-US" sz="2000" u="sng" dirty="0">
                <a:latin typeface="Arial" panose="020B0604020202020204" pitchFamily="34" charset="0"/>
                <a:cs typeface="Arial" panose="020B0604020202020204" pitchFamily="34" charset="0"/>
              </a:rPr>
              <a:t>Step 3</a:t>
            </a:r>
            <a:r>
              <a:rPr lang="en-US" sz="2000" dirty="0">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Connect </a:t>
            </a:r>
            <a:r>
              <a:rPr lang="en-US" dirty="0" err="1">
                <a:latin typeface="Arial" panose="020B0604020202020204" pitchFamily="34" charset="0"/>
                <a:cs typeface="Arial" panose="020B0604020202020204" pitchFamily="34" charset="0"/>
              </a:rPr>
              <a:t>microUSB</a:t>
            </a:r>
            <a:r>
              <a:rPr lang="en-US" dirty="0">
                <a:latin typeface="Arial" panose="020B0604020202020204" pitchFamily="34" charset="0"/>
                <a:cs typeface="Arial" panose="020B0604020202020204" pitchFamily="34" charset="0"/>
              </a:rPr>
              <a:t> to PC</a:t>
            </a:r>
          </a:p>
        </p:txBody>
      </p:sp>
      <p:sp>
        <p:nvSpPr>
          <p:cNvPr id="12" name="TextBox 11"/>
          <p:cNvSpPr txBox="1"/>
          <p:nvPr/>
        </p:nvSpPr>
        <p:spPr>
          <a:xfrm>
            <a:off x="6795655" y="1536287"/>
            <a:ext cx="4236026" cy="707886"/>
          </a:xfrm>
          <a:prstGeom prst="rect">
            <a:avLst/>
          </a:prstGeom>
          <a:noFill/>
        </p:spPr>
        <p:txBody>
          <a:bodyPr wrap="square" rtlCol="0">
            <a:spAutoFit/>
          </a:bodyPr>
          <a:lstStyle/>
          <a:p>
            <a:r>
              <a:rPr lang="en-US" sz="2000" u="sng" dirty="0">
                <a:latin typeface="Arial" panose="020B0604020202020204" pitchFamily="34" charset="0"/>
                <a:cs typeface="Arial" panose="020B0604020202020204" pitchFamily="34" charset="0"/>
              </a:rPr>
              <a:t>Step 2</a:t>
            </a:r>
            <a:r>
              <a:rPr lang="en-US" sz="2000" dirty="0">
                <a:latin typeface="Arial" panose="020B0604020202020204" pitchFamily="34" charset="0"/>
                <a:cs typeface="Arial" panose="020B0604020202020204" pitchFamily="34" charset="0"/>
              </a:rPr>
              <a:t> – Power up your Intel Edison with DC Adapter.</a:t>
            </a:r>
            <a:endParaRPr lang="en-US" dirty="0">
              <a:latin typeface="Arial" panose="020B0604020202020204" pitchFamily="34" charset="0"/>
              <a:cs typeface="Arial" panose="020B0604020202020204" pitchFamily="34" charset="0"/>
            </a:endParaRPr>
          </a:p>
        </p:txBody>
      </p:sp>
      <p:sp>
        <p:nvSpPr>
          <p:cNvPr id="13" name="Left Arrow 12"/>
          <p:cNvSpPr/>
          <p:nvPr/>
        </p:nvSpPr>
        <p:spPr>
          <a:xfrm>
            <a:off x="5183118" y="2961877"/>
            <a:ext cx="310209" cy="240148"/>
          </a:xfrm>
          <a:prstGeom prst="leftArrow">
            <a:avLst/>
          </a:prstGeom>
          <a:solidFill>
            <a:schemeClr val="tx1">
              <a:alpha val="49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06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Switch to ‘Workshop’ account</a:t>
            </a:r>
          </a:p>
        </p:txBody>
      </p:sp>
      <p:sp>
        <p:nvSpPr>
          <p:cNvPr id="3" name="Content Placeholder 2"/>
          <p:cNvSpPr>
            <a:spLocks noGrp="1"/>
          </p:cNvSpPr>
          <p:nvPr>
            <p:ph idx="1"/>
          </p:nvPr>
        </p:nvSpPr>
        <p:spPr/>
        <p:txBody>
          <a:bodyPr>
            <a:normAutofit/>
          </a:bodyPr>
          <a:lstStyle/>
          <a:p>
            <a:pPr marL="0" indent="0">
              <a:buNone/>
            </a:pPr>
            <a:r>
              <a:rPr lang="en-US" sz="4800" dirty="0"/>
              <a:t>Password: lab4workshop123</a:t>
            </a: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2</a:t>
            </a:fld>
            <a:endParaRPr lang="en-US"/>
          </a:p>
        </p:txBody>
      </p:sp>
    </p:spTree>
    <p:extLst>
      <p:ext uri="{BB962C8B-B14F-4D97-AF65-F5344CB8AC3E}">
        <p14:creationId xmlns:p14="http://schemas.microsoft.com/office/powerpoint/2010/main" val="1547661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Set Device name and password</a:t>
            </a: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20</a:t>
            </a:fld>
            <a:endParaRPr lang="en-US"/>
          </a:p>
        </p:txBody>
      </p:sp>
      <p:sp>
        <p:nvSpPr>
          <p:cNvPr id="6" name="TextBox 5"/>
          <p:cNvSpPr txBox="1"/>
          <p:nvPr/>
        </p:nvSpPr>
        <p:spPr>
          <a:xfrm>
            <a:off x="838200" y="1888146"/>
            <a:ext cx="4501356"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1. Launch Edison Windows* installer.</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258014"/>
            <a:ext cx="4289483" cy="3069200"/>
          </a:xfrm>
          <a:prstGeom prst="rect">
            <a:avLst/>
          </a:prstGeom>
        </p:spPr>
      </p:pic>
      <p:sp>
        <p:nvSpPr>
          <p:cNvPr id="14" name="TextBox 13"/>
          <p:cNvSpPr txBox="1"/>
          <p:nvPr/>
        </p:nvSpPr>
        <p:spPr>
          <a:xfrm>
            <a:off x="6102927" y="1888146"/>
            <a:ext cx="525087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2. Set device name and password by “Enable Security”.</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7500" y="2424158"/>
            <a:ext cx="3905250" cy="2794274"/>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0748" y="3895436"/>
            <a:ext cx="651174" cy="578159"/>
          </a:xfrm>
          <a:prstGeom prst="rect">
            <a:avLst/>
          </a:prstGeom>
        </p:spPr>
      </p:pic>
    </p:spTree>
    <p:extLst>
      <p:ext uri="{BB962C8B-B14F-4D97-AF65-F5344CB8AC3E}">
        <p14:creationId xmlns:p14="http://schemas.microsoft.com/office/powerpoint/2010/main" val="3915335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Connect to </a:t>
            </a:r>
            <a:r>
              <a:rPr lang="en-US" dirty="0" err="1"/>
              <a:t>WiFi</a:t>
            </a:r>
            <a:endParaRPr lang="en-US" dirty="0"/>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21</a:t>
            </a:fld>
            <a:endParaRPr lang="en-US"/>
          </a:p>
        </p:txBody>
      </p:sp>
      <p:sp>
        <p:nvSpPr>
          <p:cNvPr id="15" name="TextBox 14"/>
          <p:cNvSpPr txBox="1"/>
          <p:nvPr/>
        </p:nvSpPr>
        <p:spPr>
          <a:xfrm>
            <a:off x="1062872" y="1886894"/>
            <a:ext cx="4835236"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3. Connect to </a:t>
            </a:r>
            <a:r>
              <a:rPr lang="en-US" sz="1600" dirty="0" err="1">
                <a:latin typeface="Arial" panose="020B0604020202020204" pitchFamily="34" charset="0"/>
                <a:cs typeface="Arial" panose="020B0604020202020204" pitchFamily="34" charset="0"/>
              </a:rPr>
              <a:t>WiFi</a:t>
            </a:r>
            <a:r>
              <a:rPr lang="en-US" sz="1600" dirty="0">
                <a:latin typeface="Arial" panose="020B0604020202020204" pitchFamily="34" charset="0"/>
                <a:cs typeface="Arial" panose="020B0604020202020204" pitchFamily="34" charset="0"/>
              </a:rPr>
              <a:t> access point “</a:t>
            </a:r>
            <a:r>
              <a:rPr lang="en-US" sz="1600" b="1" dirty="0" err="1">
                <a:latin typeface="Arial" panose="020B0604020202020204" pitchFamily="34" charset="0"/>
                <a:cs typeface="Arial" panose="020B0604020202020204" pitchFamily="34" charset="0"/>
              </a:rPr>
              <a:t>edison</a:t>
            </a:r>
            <a:r>
              <a:rPr lang="en-US" sz="1600" b="1" dirty="0">
                <a:latin typeface="Arial" panose="020B0604020202020204" pitchFamily="34" charset="0"/>
                <a:cs typeface="Arial" panose="020B0604020202020204" pitchFamily="34" charset="0"/>
              </a:rPr>
              <a:t>-training</a:t>
            </a:r>
            <a:r>
              <a:rPr lang="en-US" sz="1600" dirty="0">
                <a:latin typeface="Arial" panose="020B0604020202020204" pitchFamily="34" charset="0"/>
                <a:cs typeface="Arial" panose="020B0604020202020204" pitchFamily="34" charset="0"/>
              </a:rPr>
              <a:t>”</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72" y="2346798"/>
            <a:ext cx="4520997" cy="3234852"/>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6596" y="4672820"/>
            <a:ext cx="651174" cy="578159"/>
          </a:xfrm>
          <a:prstGeom prst="rect">
            <a:avLst/>
          </a:prstGeom>
        </p:spPr>
      </p:pic>
      <p:sp>
        <p:nvSpPr>
          <p:cNvPr id="3" name="TextBox 2"/>
          <p:cNvSpPr txBox="1"/>
          <p:nvPr/>
        </p:nvSpPr>
        <p:spPr>
          <a:xfrm>
            <a:off x="6800850" y="1704976"/>
            <a:ext cx="4006225" cy="923330"/>
          </a:xfrm>
          <a:prstGeom prst="rect">
            <a:avLst/>
          </a:prstGeom>
          <a:noFill/>
        </p:spPr>
        <p:txBody>
          <a:bodyPr wrap="none" rtlCol="0">
            <a:spAutoFit/>
          </a:bodyPr>
          <a:lstStyle/>
          <a:p>
            <a:r>
              <a:rPr lang="en-US" b="1" u="sng" dirty="0">
                <a:latin typeface="Arial" panose="020B0604020202020204" pitchFamily="34" charset="0"/>
                <a:cs typeface="Arial" panose="020B0604020202020204" pitchFamily="34" charset="0"/>
              </a:rPr>
              <a:t>Access Point</a:t>
            </a:r>
          </a:p>
          <a:p>
            <a:pPr marL="342900" indent="-342900">
              <a:buAutoNum type="arabicPeriod"/>
            </a:pPr>
            <a:r>
              <a:rPr lang="en-US" b="1" dirty="0" err="1">
                <a:latin typeface="Arial" panose="020B0604020202020204" pitchFamily="34" charset="0"/>
                <a:cs typeface="Arial" panose="020B0604020202020204" pitchFamily="34" charset="0"/>
              </a:rPr>
              <a:t>edison</a:t>
            </a:r>
            <a:r>
              <a:rPr lang="en-US" b="1" dirty="0">
                <a:latin typeface="Arial" panose="020B0604020202020204" pitchFamily="34" charset="0"/>
                <a:cs typeface="Arial" panose="020B0604020202020204" pitchFamily="34" charset="0"/>
              </a:rPr>
              <a:t>-training: 3444555666777</a:t>
            </a:r>
          </a:p>
          <a:p>
            <a:pPr marL="342900" indent="-342900">
              <a:buAutoNum type="arabicPeriod"/>
            </a:pPr>
            <a:r>
              <a:rPr lang="en-US" b="1" dirty="0" err="1">
                <a:latin typeface="Arial" panose="020B0604020202020204" pitchFamily="34" charset="0"/>
                <a:cs typeface="Arial" panose="020B0604020202020204" pitchFamily="34" charset="0"/>
              </a:rPr>
              <a:t>cs</a:t>
            </a:r>
            <a:r>
              <a:rPr lang="en-US" b="1" dirty="0">
                <a:latin typeface="Arial" panose="020B0604020202020204" pitchFamily="34" charset="0"/>
                <a:cs typeface="Arial" panose="020B0604020202020204" pitchFamily="34" charset="0"/>
              </a:rPr>
              <a:t>-</a:t>
            </a:r>
            <a:r>
              <a:rPr lang="en-US" b="1" dirty="0" err="1">
                <a:latin typeface="Arial" panose="020B0604020202020204" pitchFamily="34" charset="0"/>
                <a:cs typeface="Arial" panose="020B0604020202020204" pitchFamily="34" charset="0"/>
              </a:rPr>
              <a:t>mtg</a:t>
            </a:r>
            <a:r>
              <a:rPr lang="en-US" b="1" dirty="0">
                <a:latin typeface="Arial" panose="020B0604020202020204" pitchFamily="34" charset="0"/>
                <a:cs typeface="Arial" panose="020B0604020202020204" pitchFamily="34" charset="0"/>
              </a:rPr>
              <a:t>-room: bilik703</a:t>
            </a:r>
          </a:p>
        </p:txBody>
      </p:sp>
    </p:spTree>
    <p:extLst>
      <p:ext uri="{BB962C8B-B14F-4D97-AF65-F5344CB8AC3E}">
        <p14:creationId xmlns:p14="http://schemas.microsoft.com/office/powerpoint/2010/main" val="909044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Well done!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65496" y="1454086"/>
            <a:ext cx="6615167" cy="4733267"/>
          </a:xfrm>
        </p:spPr>
      </p:pic>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22</a:t>
            </a:fld>
            <a:endParaRPr lang="en-US"/>
          </a:p>
        </p:txBody>
      </p:sp>
      <p:sp>
        <p:nvSpPr>
          <p:cNvPr id="8" name="TextBox 7"/>
          <p:cNvSpPr txBox="1"/>
          <p:nvPr/>
        </p:nvSpPr>
        <p:spPr>
          <a:xfrm>
            <a:off x="8610600" y="2280503"/>
            <a:ext cx="2947555" cy="1323439"/>
          </a:xfrm>
          <a:prstGeom prst="rect">
            <a:avLst/>
          </a:prstGeom>
          <a:solidFill>
            <a:schemeClr val="accent4">
              <a:lumMod val="20000"/>
              <a:lumOff val="80000"/>
            </a:schemeClr>
          </a:solidFill>
        </p:spPr>
        <p:txBody>
          <a:bodyPr wrap="square" rtlCol="0">
            <a:spAutoFit/>
          </a:bodyPr>
          <a:lstStyle/>
          <a:p>
            <a:r>
              <a:rPr lang="en-US" sz="1600" dirty="0">
                <a:latin typeface="Arial" panose="020B0604020202020204" pitchFamily="34" charset="0"/>
                <a:cs typeface="Arial" panose="020B0604020202020204" pitchFamily="34" charset="0"/>
              </a:rPr>
              <a:t>p/s: We are </a:t>
            </a:r>
            <a:r>
              <a:rPr lang="en-US" sz="1600" b="1" u="sng" dirty="0">
                <a:latin typeface="Arial" panose="020B0604020202020204" pitchFamily="34" charset="0"/>
                <a:cs typeface="Arial" panose="020B0604020202020204" pitchFamily="34" charset="0"/>
              </a:rPr>
              <a:t>NOT</a:t>
            </a:r>
            <a:r>
              <a:rPr lang="en-US" sz="1600" dirty="0">
                <a:latin typeface="Arial" panose="020B0604020202020204" pitchFamily="34" charset="0"/>
                <a:cs typeface="Arial" panose="020B0604020202020204" pitchFamily="34" charset="0"/>
              </a:rPr>
              <a:t> encouraging you to update firmware since it may take minutes to complete due to heavy USM network usage during office hours. </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703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Simple Arduino IDE Sketch Programming</a:t>
            </a:r>
          </a:p>
        </p:txBody>
      </p:sp>
      <p:sp>
        <p:nvSpPr>
          <p:cNvPr id="7" name="Text Placeholder 6"/>
          <p:cNvSpPr>
            <a:spLocks noGrp="1"/>
          </p:cNvSpPr>
          <p:nvPr>
            <p:ph type="body" idx="1"/>
          </p:nvPr>
        </p:nvSpPr>
        <p:spPr/>
        <p:txBody>
          <a:bodyPr/>
          <a:lstStyle/>
          <a:p>
            <a:r>
              <a:rPr lang="en-US" dirty="0"/>
              <a:t>Activity 2</a:t>
            </a: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23</a:t>
            </a:fld>
            <a:endParaRPr lang="en-US"/>
          </a:p>
        </p:txBody>
      </p:sp>
    </p:spTree>
    <p:extLst>
      <p:ext uri="{BB962C8B-B14F-4D97-AF65-F5344CB8AC3E}">
        <p14:creationId xmlns:p14="http://schemas.microsoft.com/office/powerpoint/2010/main" val="2185042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Basics with Arduino IDE (Sketch Programming)</a:t>
            </a:r>
          </a:p>
        </p:txBody>
      </p:sp>
      <p:sp>
        <p:nvSpPr>
          <p:cNvPr id="5" name="Content Placeholder 4"/>
          <p:cNvSpPr>
            <a:spLocks noGrp="1"/>
          </p:cNvSpPr>
          <p:nvPr>
            <p:ph idx="1"/>
          </p:nvPr>
        </p:nvSpPr>
        <p:spPr>
          <a:xfrm>
            <a:off x="838200" y="1675880"/>
            <a:ext cx="3153697" cy="1242040"/>
          </a:xfrm>
        </p:spPr>
        <p:txBody>
          <a:bodyPr>
            <a:normAutofit/>
          </a:bodyPr>
          <a:lstStyle/>
          <a:p>
            <a:pPr marL="0" indent="0">
              <a:buNone/>
            </a:pPr>
            <a:r>
              <a:rPr lang="en-US" sz="1800" dirty="0"/>
              <a:t>Arduino IDE is a development tool for writing a program (mostly known as a “sketch”) for Arduino* supported platform.</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190" y="1571355"/>
            <a:ext cx="4143953" cy="4782217"/>
          </a:xfrm>
          <a:prstGeom prst="rect">
            <a:avLst/>
          </a:prstGeom>
        </p:spPr>
      </p:pic>
      <p:sp>
        <p:nvSpPr>
          <p:cNvPr id="9" name="TextBox 8"/>
          <p:cNvSpPr txBox="1"/>
          <p:nvPr/>
        </p:nvSpPr>
        <p:spPr>
          <a:xfrm>
            <a:off x="9534661" y="4190954"/>
            <a:ext cx="1290655" cy="600164"/>
          </a:xfrm>
          <a:prstGeom prst="rect">
            <a:avLst/>
          </a:prstGeom>
          <a:solidFill>
            <a:schemeClr val="bg1">
              <a:lumMod val="95000"/>
            </a:schemeClr>
          </a:solidFill>
        </p:spPr>
        <p:txBody>
          <a:bodyPr wrap="square" rtlCol="0">
            <a:spAutoFit/>
          </a:bodyPr>
          <a:lstStyle/>
          <a:p>
            <a:r>
              <a:rPr lang="en-US" sz="1100" dirty="0">
                <a:latin typeface="Arial Narrow" panose="020B0606020202030204" pitchFamily="34" charset="0"/>
              </a:rPr>
              <a:t>code section – </a:t>
            </a:r>
            <a:r>
              <a:rPr lang="en-US" sz="1100" i="1" dirty="0">
                <a:latin typeface="Arial Narrow" panose="020B0606020202030204" pitchFamily="34" charset="0"/>
              </a:rPr>
              <a:t>this is where you write your sketch program</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317669">
            <a:off x="9141840" y="4313743"/>
            <a:ext cx="423446" cy="229561"/>
          </a:xfrm>
          <a:prstGeom prst="rect">
            <a:avLst/>
          </a:prstGeom>
        </p:spPr>
      </p:pic>
      <p:sp>
        <p:nvSpPr>
          <p:cNvPr id="11" name="TextBox 10"/>
          <p:cNvSpPr txBox="1"/>
          <p:nvPr/>
        </p:nvSpPr>
        <p:spPr>
          <a:xfrm>
            <a:off x="4300521" y="1456293"/>
            <a:ext cx="1257335" cy="600164"/>
          </a:xfrm>
          <a:prstGeom prst="rect">
            <a:avLst/>
          </a:prstGeom>
          <a:solidFill>
            <a:schemeClr val="bg1">
              <a:lumMod val="95000"/>
            </a:schemeClr>
          </a:solidFill>
        </p:spPr>
        <p:txBody>
          <a:bodyPr wrap="square" rtlCol="0">
            <a:spAutoFit/>
          </a:bodyPr>
          <a:lstStyle/>
          <a:p>
            <a:r>
              <a:rPr lang="en-US" sz="1100" dirty="0">
                <a:latin typeface="Arial Narrow" panose="020B0606020202030204" pitchFamily="34" charset="0"/>
              </a:rPr>
              <a:t>Compile – </a:t>
            </a:r>
            <a:r>
              <a:rPr lang="en-US" sz="1100" i="1" dirty="0">
                <a:latin typeface="Arial Narrow" panose="020B0606020202030204" pitchFamily="34" charset="0"/>
              </a:rPr>
              <a:t>compile the sketch code into executable binary. </a:t>
            </a:r>
          </a:p>
        </p:txBody>
      </p:sp>
      <p:sp>
        <p:nvSpPr>
          <p:cNvPr id="12" name="TextBox 11"/>
          <p:cNvSpPr txBox="1"/>
          <p:nvPr/>
        </p:nvSpPr>
        <p:spPr>
          <a:xfrm>
            <a:off x="4224062" y="2412524"/>
            <a:ext cx="1441944" cy="600164"/>
          </a:xfrm>
          <a:prstGeom prst="rect">
            <a:avLst/>
          </a:prstGeom>
          <a:solidFill>
            <a:schemeClr val="bg1">
              <a:lumMod val="95000"/>
            </a:schemeClr>
          </a:solidFill>
        </p:spPr>
        <p:txBody>
          <a:bodyPr wrap="square" rtlCol="0">
            <a:spAutoFit/>
          </a:bodyPr>
          <a:lstStyle/>
          <a:p>
            <a:r>
              <a:rPr lang="en-US" sz="1100" dirty="0">
                <a:latin typeface="Arial Narrow" panose="020B0606020202030204" pitchFamily="34" charset="0"/>
              </a:rPr>
              <a:t>Upload – </a:t>
            </a:r>
            <a:r>
              <a:rPr lang="en-US" sz="1100" i="1" dirty="0">
                <a:latin typeface="Arial Narrow" panose="020B0606020202030204" pitchFamily="34" charset="0"/>
              </a:rPr>
              <a:t>upload and run executable binary into Galileo. </a:t>
            </a:r>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4071157" flipV="1">
            <a:off x="5440294" y="1919038"/>
            <a:ext cx="428280" cy="239676"/>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9915441" flipV="1">
            <a:off x="5535461" y="2291743"/>
            <a:ext cx="559005" cy="289344"/>
          </a:xfrm>
          <a:prstGeom prst="rect">
            <a:avLst/>
          </a:prstGeom>
        </p:spPr>
      </p:pic>
      <p:sp>
        <p:nvSpPr>
          <p:cNvPr id="18" name="TextBox 17"/>
          <p:cNvSpPr txBox="1"/>
          <p:nvPr/>
        </p:nvSpPr>
        <p:spPr>
          <a:xfrm>
            <a:off x="3785416" y="5237055"/>
            <a:ext cx="1826090" cy="769441"/>
          </a:xfrm>
          <a:prstGeom prst="rect">
            <a:avLst/>
          </a:prstGeom>
          <a:solidFill>
            <a:schemeClr val="bg1">
              <a:lumMod val="95000"/>
            </a:schemeClr>
          </a:solidFill>
        </p:spPr>
        <p:txBody>
          <a:bodyPr wrap="square" rtlCol="0">
            <a:spAutoFit/>
          </a:bodyPr>
          <a:lstStyle/>
          <a:p>
            <a:r>
              <a:rPr lang="en-US" sz="1100" dirty="0">
                <a:latin typeface="Arial Narrow" panose="020B0606020202030204" pitchFamily="34" charset="0"/>
              </a:rPr>
              <a:t>Compilation console – details of compilation output will appear here, use for debugging purposes.</a:t>
            </a:r>
            <a:endParaRPr lang="en-US" sz="1100" i="1" dirty="0">
              <a:latin typeface="Arial Narrow" panose="020B0606020202030204" pitchFamily="34" charset="0"/>
            </a:endParaRPr>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1420228" flipV="1">
            <a:off x="5343717" y="5506206"/>
            <a:ext cx="428280" cy="239676"/>
          </a:xfrm>
          <a:prstGeom prst="rect">
            <a:avLst/>
          </a:prstGeom>
        </p:spPr>
      </p:pic>
      <p:sp>
        <p:nvSpPr>
          <p:cNvPr id="20" name="TextBox 19"/>
          <p:cNvSpPr txBox="1"/>
          <p:nvPr/>
        </p:nvSpPr>
        <p:spPr>
          <a:xfrm>
            <a:off x="9615948" y="1992134"/>
            <a:ext cx="1474840" cy="600164"/>
          </a:xfrm>
          <a:prstGeom prst="rect">
            <a:avLst/>
          </a:prstGeom>
          <a:solidFill>
            <a:schemeClr val="bg1">
              <a:lumMod val="95000"/>
            </a:schemeClr>
          </a:solidFill>
        </p:spPr>
        <p:txBody>
          <a:bodyPr wrap="square" rtlCol="0">
            <a:spAutoFit/>
          </a:bodyPr>
          <a:lstStyle/>
          <a:p>
            <a:r>
              <a:rPr lang="en-US" sz="1100" dirty="0">
                <a:latin typeface="Arial Narrow" panose="020B0606020202030204" pitchFamily="34" charset="0"/>
              </a:rPr>
              <a:t>Serial Monitor – </a:t>
            </a:r>
            <a:r>
              <a:rPr lang="en-US" sz="1100" i="1" dirty="0">
                <a:latin typeface="Arial Narrow" panose="020B0606020202030204" pitchFamily="34" charset="0"/>
              </a:rPr>
              <a:t>output serial from Galileo board, buffered back to PC.</a:t>
            </a: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317669">
            <a:off x="9314728" y="2117076"/>
            <a:ext cx="360376" cy="195369"/>
          </a:xfrm>
          <a:prstGeom prst="rect">
            <a:avLst/>
          </a:prstGeom>
        </p:spPr>
      </p:pic>
      <p:sp>
        <p:nvSpPr>
          <p:cNvPr id="24" name="Footer Placeholder 23"/>
          <p:cNvSpPr>
            <a:spLocks noGrp="1"/>
          </p:cNvSpPr>
          <p:nvPr>
            <p:ph type="ftr" sz="quarter" idx="11"/>
          </p:nvPr>
        </p:nvSpPr>
        <p:spPr/>
        <p:txBody>
          <a:bodyPr/>
          <a:lstStyle/>
          <a:p>
            <a:r>
              <a:rPr lang="pt-BR"/>
              <a:t>USM Intel® Edison Curriculum Modules | Rev0.0.6</a:t>
            </a:r>
            <a:endParaRPr lang="en-US"/>
          </a:p>
        </p:txBody>
      </p:sp>
      <p:sp>
        <p:nvSpPr>
          <p:cNvPr id="2" name="Slide Number Placeholder 1"/>
          <p:cNvSpPr>
            <a:spLocks noGrp="1"/>
          </p:cNvSpPr>
          <p:nvPr>
            <p:ph type="sldNum" sz="quarter" idx="12"/>
          </p:nvPr>
        </p:nvSpPr>
        <p:spPr/>
        <p:txBody>
          <a:bodyPr/>
          <a:lstStyle/>
          <a:p>
            <a:fld id="{0573D1C5-4CD4-4B1F-997F-E8E8F7CE6229}" type="slidenum">
              <a:rPr lang="en-US" smtClean="0"/>
              <a:pPr/>
              <a:t>24</a:t>
            </a:fld>
            <a:endParaRPr lang="en-US"/>
          </a:p>
        </p:txBody>
      </p:sp>
      <p:sp>
        <p:nvSpPr>
          <p:cNvPr id="3" name="TextBox 2"/>
          <p:cNvSpPr txBox="1"/>
          <p:nvPr/>
        </p:nvSpPr>
        <p:spPr>
          <a:xfrm>
            <a:off x="681952" y="3407223"/>
            <a:ext cx="3356648" cy="1015663"/>
          </a:xfrm>
          <a:prstGeom prst="rect">
            <a:avLst/>
          </a:prstGeom>
          <a:solidFill>
            <a:schemeClr val="bg1">
              <a:lumMod val="95000"/>
            </a:schemeClr>
          </a:solidFill>
        </p:spPr>
        <p:txBody>
          <a:bodyPr wrap="square" rtlCol="0">
            <a:spAutoFit/>
          </a:bodyPr>
          <a:lstStyle/>
          <a:p>
            <a:r>
              <a:rPr lang="en-US" sz="1200" i="1" dirty="0">
                <a:latin typeface="+mj-lt"/>
              </a:rPr>
              <a:t>Arduino IDE is designed to break the hurdle for artists, makers, newcomer in software development which provides a simple clicks for compile and upload the program therefore give more time to develop the idea and creativity in their project. </a:t>
            </a:r>
          </a:p>
        </p:txBody>
      </p:sp>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94791" y="2818247"/>
            <a:ext cx="533646" cy="506757"/>
          </a:xfrm>
          <a:prstGeom prst="rect">
            <a:avLst/>
          </a:prstGeom>
        </p:spPr>
      </p:pic>
    </p:spTree>
    <p:extLst>
      <p:ext uri="{BB962C8B-B14F-4D97-AF65-F5344CB8AC3E}">
        <p14:creationId xmlns:p14="http://schemas.microsoft.com/office/powerpoint/2010/main" val="3608056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Basics with Arduino IDE (Sketch Programming)</a:t>
            </a:r>
          </a:p>
        </p:txBody>
      </p:sp>
      <p:sp>
        <p:nvSpPr>
          <p:cNvPr id="2" name="Content Placeholder 1"/>
          <p:cNvSpPr>
            <a:spLocks noGrp="1"/>
          </p:cNvSpPr>
          <p:nvPr>
            <p:ph idx="1"/>
          </p:nvPr>
        </p:nvSpPr>
        <p:spPr/>
        <p:txBody>
          <a:bodyPr/>
          <a:lstStyle/>
          <a:p>
            <a:pPr marL="0" indent="0">
              <a:buNone/>
            </a:pPr>
            <a:r>
              <a:rPr lang="en-US" dirty="0"/>
              <a:t>Steps:</a:t>
            </a:r>
          </a:p>
        </p:txBody>
      </p:sp>
      <p:sp>
        <p:nvSpPr>
          <p:cNvPr id="3" name="Footer Placeholder 2"/>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25</a:t>
            </a:fld>
            <a:endParaRPr lang="en-US"/>
          </a:p>
        </p:txBody>
      </p:sp>
      <p:grpSp>
        <p:nvGrpSpPr>
          <p:cNvPr id="17" name="Group 16"/>
          <p:cNvGrpSpPr/>
          <p:nvPr/>
        </p:nvGrpSpPr>
        <p:grpSpPr>
          <a:xfrm>
            <a:off x="1429397" y="2138796"/>
            <a:ext cx="8499498" cy="3238222"/>
            <a:chOff x="486422" y="2148321"/>
            <a:chExt cx="8499498" cy="3238222"/>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3651" y="3155572"/>
              <a:ext cx="1619250" cy="132508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73377">
              <a:off x="5604027" y="3559374"/>
              <a:ext cx="1067521" cy="779291"/>
            </a:xfrm>
            <a:prstGeom prst="rect">
              <a:avLst/>
            </a:prstGeom>
          </p:spPr>
        </p:pic>
        <p:sp>
          <p:nvSpPr>
            <p:cNvPr id="12" name="Freeform 11"/>
            <p:cNvSpPr/>
            <p:nvPr/>
          </p:nvSpPr>
          <p:spPr>
            <a:xfrm>
              <a:off x="3905250" y="2757717"/>
              <a:ext cx="2969576" cy="2193279"/>
            </a:xfrm>
            <a:custGeom>
              <a:avLst/>
              <a:gdLst>
                <a:gd name="connsiteX0" fmla="*/ 0 w 2969576"/>
                <a:gd name="connsiteY0" fmla="*/ 1366608 h 2193279"/>
                <a:gd name="connsiteX1" fmla="*/ 981075 w 2969576"/>
                <a:gd name="connsiteY1" fmla="*/ 2138133 h 2193279"/>
                <a:gd name="connsiteX2" fmla="*/ 1828800 w 2969576"/>
                <a:gd name="connsiteY2" fmla="*/ 23583 h 2193279"/>
                <a:gd name="connsiteX3" fmla="*/ 2924175 w 2969576"/>
                <a:gd name="connsiteY3" fmla="*/ 1014183 h 2193279"/>
                <a:gd name="connsiteX4" fmla="*/ 2657475 w 2969576"/>
                <a:gd name="connsiteY4" fmla="*/ 1185633 h 2193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9576" h="2193279">
                  <a:moveTo>
                    <a:pt x="0" y="1366608"/>
                  </a:moveTo>
                  <a:cubicBezTo>
                    <a:pt x="338137" y="1864289"/>
                    <a:pt x="676275" y="2361971"/>
                    <a:pt x="981075" y="2138133"/>
                  </a:cubicBezTo>
                  <a:cubicBezTo>
                    <a:pt x="1285875" y="1914296"/>
                    <a:pt x="1504950" y="210908"/>
                    <a:pt x="1828800" y="23583"/>
                  </a:cubicBezTo>
                  <a:cubicBezTo>
                    <a:pt x="2152650" y="-163742"/>
                    <a:pt x="2786063" y="820508"/>
                    <a:pt x="2924175" y="1014183"/>
                  </a:cubicBezTo>
                  <a:cubicBezTo>
                    <a:pt x="3062288" y="1207858"/>
                    <a:pt x="2859881" y="1196745"/>
                    <a:pt x="2657475" y="1185633"/>
                  </a:cubicBez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86422" y="2312749"/>
              <a:ext cx="4773999" cy="707886"/>
            </a:xfrm>
            <a:prstGeom prst="rect">
              <a:avLst/>
            </a:prstGeom>
            <a:noFill/>
          </p:spPr>
          <p:txBody>
            <a:bodyPr wrap="none" rtlCol="0">
              <a:spAutoFit/>
            </a:bodyPr>
            <a:lstStyle/>
            <a:p>
              <a:r>
                <a:rPr lang="en-US" sz="2000" dirty="0"/>
                <a:t>1. </a:t>
              </a:r>
              <a:r>
                <a:rPr lang="en-US" sz="2000" b="1" dirty="0"/>
                <a:t>Write a program</a:t>
              </a:r>
              <a:r>
                <a:rPr lang="en-US" sz="2000" dirty="0"/>
                <a:t> on Arduino IDE</a:t>
              </a:r>
              <a:br>
                <a:rPr lang="en-US" sz="2000" dirty="0"/>
              </a:br>
              <a:r>
                <a:rPr lang="en-US" sz="2000" dirty="0"/>
                <a:t>2. </a:t>
              </a:r>
              <a:r>
                <a:rPr lang="en-US" sz="2000" b="1" dirty="0"/>
                <a:t>Compile</a:t>
              </a:r>
              <a:r>
                <a:rPr lang="en-US" sz="2000" dirty="0"/>
                <a:t> your code into executable binary</a:t>
              </a: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17978" y="2148321"/>
              <a:ext cx="533646" cy="506757"/>
            </a:xfrm>
            <a:prstGeom prst="rect">
              <a:avLst/>
            </a:prstGeom>
          </p:spPr>
        </p:pic>
        <p:sp>
          <p:nvSpPr>
            <p:cNvPr id="15" name="TextBox 14"/>
            <p:cNvSpPr txBox="1"/>
            <p:nvPr/>
          </p:nvSpPr>
          <p:spPr>
            <a:xfrm>
              <a:off x="3613662" y="4986433"/>
              <a:ext cx="3770199" cy="400110"/>
            </a:xfrm>
            <a:prstGeom prst="rect">
              <a:avLst/>
            </a:prstGeom>
            <a:noFill/>
          </p:spPr>
          <p:txBody>
            <a:bodyPr wrap="none" rtlCol="0">
              <a:spAutoFit/>
            </a:bodyPr>
            <a:lstStyle/>
            <a:p>
              <a:r>
                <a:rPr lang="en-US" sz="2000" dirty="0"/>
                <a:t>3. </a:t>
              </a:r>
              <a:r>
                <a:rPr lang="en-US" sz="2000" b="1" dirty="0"/>
                <a:t>Upload</a:t>
              </a:r>
              <a:r>
                <a:rPr lang="en-US" sz="2000" dirty="0"/>
                <a:t> the program into Edison</a:t>
              </a:r>
            </a:p>
          </p:txBody>
        </p:sp>
        <p:sp>
          <p:nvSpPr>
            <p:cNvPr id="16" name="TextBox 15"/>
            <p:cNvSpPr txBox="1"/>
            <p:nvPr/>
          </p:nvSpPr>
          <p:spPr>
            <a:xfrm>
              <a:off x="6948118" y="3693517"/>
              <a:ext cx="2037802" cy="400110"/>
            </a:xfrm>
            <a:prstGeom prst="rect">
              <a:avLst/>
            </a:prstGeom>
            <a:noFill/>
          </p:spPr>
          <p:txBody>
            <a:bodyPr wrap="none" rtlCol="0">
              <a:spAutoFit/>
            </a:bodyPr>
            <a:lstStyle/>
            <a:p>
              <a:r>
                <a:rPr lang="en-US" sz="2000" dirty="0"/>
                <a:t>4. Run the sketch.</a:t>
              </a:r>
            </a:p>
          </p:txBody>
        </p:sp>
      </p:grpSp>
    </p:spTree>
    <p:extLst>
      <p:ext uri="{BB962C8B-B14F-4D97-AF65-F5344CB8AC3E}">
        <p14:creationId xmlns:p14="http://schemas.microsoft.com/office/powerpoint/2010/main" val="1346269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Check-out Intel board on Arduino IDE</a:t>
            </a:r>
          </a:p>
        </p:txBody>
      </p:sp>
      <p:sp>
        <p:nvSpPr>
          <p:cNvPr id="6" name="TextBox 5"/>
          <p:cNvSpPr txBox="1"/>
          <p:nvPr/>
        </p:nvSpPr>
        <p:spPr>
          <a:xfrm>
            <a:off x="5145266" y="1855602"/>
            <a:ext cx="3236733" cy="523220"/>
          </a:xfrm>
          <a:prstGeom prst="rect">
            <a:avLst/>
          </a:prstGeom>
          <a:solidFill>
            <a:schemeClr val="bg1">
              <a:lumMod val="95000"/>
            </a:schemeClr>
          </a:solidFill>
        </p:spPr>
        <p:txBody>
          <a:bodyPr wrap="square" rtlCol="0">
            <a:spAutoFit/>
          </a:bodyPr>
          <a:lstStyle/>
          <a:p>
            <a:r>
              <a:rPr lang="en-US" sz="1400" dirty="0">
                <a:latin typeface="+mj-lt"/>
              </a:rPr>
              <a:t>Check </a:t>
            </a:r>
            <a:r>
              <a:rPr lang="en-US" sz="1400" dirty="0">
                <a:latin typeface="Arial Narrow" panose="020B0606020202030204" pitchFamily="34" charset="0"/>
              </a:rPr>
              <a:t>Windows* Device Manager </a:t>
            </a:r>
            <a:r>
              <a:rPr lang="en-US" sz="1400" dirty="0">
                <a:latin typeface="+mj-lt"/>
              </a:rPr>
              <a:t>to identify current working port (COM)</a:t>
            </a:r>
            <a:endParaRPr lang="en-US" sz="1400" i="1" dirty="0">
              <a:latin typeface="+mj-lt"/>
            </a:endParaRPr>
          </a:p>
        </p:txBody>
      </p:sp>
      <p:sp>
        <p:nvSpPr>
          <p:cNvPr id="7" name="Footer Placeholder 6"/>
          <p:cNvSpPr>
            <a:spLocks noGrp="1"/>
          </p:cNvSpPr>
          <p:nvPr>
            <p:ph type="ftr" sz="quarter" idx="11"/>
          </p:nvPr>
        </p:nvSpPr>
        <p:spPr/>
        <p:txBody>
          <a:bodyPr/>
          <a:lstStyle/>
          <a:p>
            <a:r>
              <a:rPr lang="pt-BR"/>
              <a:t>USM Intel® Edison Curriculum Modules | Rev0.0.6</a:t>
            </a:r>
            <a:endParaRPr lang="en-US"/>
          </a:p>
        </p:txBody>
      </p:sp>
      <p:sp>
        <p:nvSpPr>
          <p:cNvPr id="3" name="Slide Number Placeholder 2"/>
          <p:cNvSpPr>
            <a:spLocks noGrp="1"/>
          </p:cNvSpPr>
          <p:nvPr>
            <p:ph type="sldNum" sz="quarter" idx="12"/>
          </p:nvPr>
        </p:nvSpPr>
        <p:spPr/>
        <p:txBody>
          <a:bodyPr/>
          <a:lstStyle/>
          <a:p>
            <a:fld id="{0573D1C5-4CD4-4B1F-997F-E8E8F7CE6229}" type="slidenum">
              <a:rPr lang="en-US" smtClean="0"/>
              <a:pPr/>
              <a:t>26</a:t>
            </a:fld>
            <a:endParaRPr lang="en-US"/>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6233" y="1616596"/>
            <a:ext cx="3566189" cy="4351338"/>
          </a:xfr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455" y="2499486"/>
            <a:ext cx="6498527" cy="3662656"/>
          </a:xfrm>
          <a:prstGeom prst="rect">
            <a:avLst/>
          </a:prstGeom>
        </p:spPr>
      </p:pic>
    </p:spTree>
    <p:extLst>
      <p:ext uri="{BB962C8B-B14F-4D97-AF65-F5344CB8AC3E}">
        <p14:creationId xmlns:p14="http://schemas.microsoft.com/office/powerpoint/2010/main" val="233944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Check-out Edison Port: COM</a:t>
            </a:r>
            <a:r>
              <a:rPr lang="en-US" sz="4000" dirty="0">
                <a:latin typeface="Adobe Hebrew" panose="02040503050201020203" pitchFamily="18" charset="-79"/>
                <a:cs typeface="Adobe Hebrew" panose="02040503050201020203" pitchFamily="18" charset="-79"/>
              </a:rPr>
              <a:t>X</a:t>
            </a:r>
            <a:endParaRPr lang="en-US" dirty="0">
              <a:latin typeface="Adobe Hebrew" panose="02040503050201020203" pitchFamily="18" charset="-79"/>
              <a:cs typeface="Adobe Hebrew" panose="02040503050201020203" pitchFamily="18" charset="-79"/>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9546" y="1948121"/>
            <a:ext cx="8649907" cy="1467055"/>
          </a:xfrm>
        </p:spPr>
      </p:pic>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27</a:t>
            </a:fld>
            <a:endParaRPr lang="en-US"/>
          </a:p>
        </p:txBody>
      </p:sp>
      <p:sp>
        <p:nvSpPr>
          <p:cNvPr id="7" name="TextBox 6"/>
          <p:cNvSpPr txBox="1"/>
          <p:nvPr/>
        </p:nvSpPr>
        <p:spPr>
          <a:xfrm>
            <a:off x="1487535" y="4170197"/>
            <a:ext cx="9216929" cy="461665"/>
          </a:xfrm>
          <a:prstGeom prst="rect">
            <a:avLst/>
          </a:prstGeom>
          <a:solidFill>
            <a:schemeClr val="bg1">
              <a:lumMod val="95000"/>
            </a:schemeClr>
          </a:solidFill>
        </p:spPr>
        <p:txBody>
          <a:bodyPr wrap="square" rtlCol="0">
            <a:spAutoFit/>
          </a:bodyPr>
          <a:lstStyle/>
          <a:p>
            <a:r>
              <a:rPr lang="en-US" sz="2400" dirty="0">
                <a:latin typeface="Arial" panose="020B0604020202020204" pitchFamily="34" charset="0"/>
                <a:cs typeface="Arial" panose="020B0604020202020204" pitchFamily="34" charset="0"/>
              </a:rPr>
              <a:t>1. Identify Edison Port COM by using Windows* Device Manager. </a:t>
            </a:r>
          </a:p>
        </p:txBody>
      </p:sp>
      <p:sp>
        <p:nvSpPr>
          <p:cNvPr id="8" name="TextBox 7"/>
          <p:cNvSpPr txBox="1"/>
          <p:nvPr/>
        </p:nvSpPr>
        <p:spPr>
          <a:xfrm>
            <a:off x="1962966" y="4908831"/>
            <a:ext cx="7123066" cy="461665"/>
          </a:xfrm>
          <a:prstGeom prst="rect">
            <a:avLst/>
          </a:prstGeom>
          <a:solidFill>
            <a:schemeClr val="bg1">
              <a:lumMod val="95000"/>
            </a:schemeClr>
          </a:solidFill>
        </p:spPr>
        <p:txBody>
          <a:bodyPr wrap="square" rtlCol="0">
            <a:spAutoFit/>
          </a:bodyPr>
          <a:lstStyle/>
          <a:p>
            <a:r>
              <a:rPr lang="en-US" sz="2400" dirty="0">
                <a:latin typeface="Arial" panose="020B0604020202020204" pitchFamily="34" charset="0"/>
                <a:cs typeface="Arial" panose="020B0604020202020204" pitchFamily="34" charset="0"/>
              </a:rPr>
              <a:t>2. Choose COM port on Arduino IDE: Tools &gt; Port</a:t>
            </a:r>
          </a:p>
        </p:txBody>
      </p:sp>
    </p:spTree>
    <p:extLst>
      <p:ext uri="{BB962C8B-B14F-4D97-AF65-F5344CB8AC3E}">
        <p14:creationId xmlns:p14="http://schemas.microsoft.com/office/powerpoint/2010/main" val="4255956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r>
              <a:rPr lang="en-US" dirty="0"/>
              <a:t>Compile &amp; Run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6688" y="1961024"/>
            <a:ext cx="3242097" cy="348604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6697" y="1907453"/>
            <a:ext cx="3320194" cy="3549445"/>
          </a:xfrm>
          <a:prstGeom prst="rect">
            <a:avLst/>
          </a:prstGeom>
        </p:spPr>
      </p:pic>
      <p:sp>
        <p:nvSpPr>
          <p:cNvPr id="7" name="Footer Placeholder 6"/>
          <p:cNvSpPr>
            <a:spLocks noGrp="1"/>
          </p:cNvSpPr>
          <p:nvPr>
            <p:ph type="ftr" sz="quarter" idx="11"/>
          </p:nvPr>
        </p:nvSpPr>
        <p:spPr/>
        <p:txBody>
          <a:bodyPr/>
          <a:lstStyle/>
          <a:p>
            <a:r>
              <a:rPr lang="pt-BR"/>
              <a:t>USM Intel® Edison Curriculum Modules | Rev0.0.6</a:t>
            </a:r>
            <a:endParaRPr lang="en-US"/>
          </a:p>
        </p:txBody>
      </p:sp>
      <p:sp>
        <p:nvSpPr>
          <p:cNvPr id="3" name="Slide Number Placeholder 2"/>
          <p:cNvSpPr>
            <a:spLocks noGrp="1"/>
          </p:cNvSpPr>
          <p:nvPr>
            <p:ph type="sldNum" sz="quarter" idx="12"/>
          </p:nvPr>
        </p:nvSpPr>
        <p:spPr/>
        <p:txBody>
          <a:bodyPr/>
          <a:lstStyle/>
          <a:p>
            <a:fld id="{0573D1C5-4CD4-4B1F-997F-E8E8F7CE6229}" type="slidenum">
              <a:rPr lang="en-US" smtClean="0"/>
              <a:pPr/>
              <a:t>28</a:t>
            </a:fld>
            <a:endParaRPr lang="en-US"/>
          </a:p>
        </p:txBody>
      </p:sp>
    </p:spTree>
    <p:extLst>
      <p:ext uri="{BB962C8B-B14F-4D97-AF65-F5344CB8AC3E}">
        <p14:creationId xmlns:p14="http://schemas.microsoft.com/office/powerpoint/2010/main" val="742477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116" y="2783190"/>
            <a:ext cx="1859885" cy="1394915"/>
          </a:xfrm>
          <a:prstGeom prst="rect">
            <a:avLst/>
          </a:prstGeom>
        </p:spPr>
      </p:pic>
      <p:sp>
        <p:nvSpPr>
          <p:cNvPr id="2" name="Title 1"/>
          <p:cNvSpPr>
            <a:spLocks noGrp="1"/>
          </p:cNvSpPr>
          <p:nvPr>
            <p:ph type="title"/>
          </p:nvPr>
        </p:nvSpPr>
        <p:spPr/>
        <p:txBody>
          <a:bodyPr/>
          <a:lstStyle/>
          <a:p>
            <a:r>
              <a:rPr lang="en-US" dirty="0"/>
              <a:t>Input/Output:</a:t>
            </a: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29</a:t>
            </a:fld>
            <a:endParaRPr lang="en-US"/>
          </a:p>
        </p:txBody>
      </p:sp>
      <p:pic>
        <p:nvPicPr>
          <p:cNvPr id="11" name="Content Placeholder 10"/>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247464" y="2592354"/>
            <a:ext cx="3130081" cy="1776589"/>
          </a:xfr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08606" y="1952515"/>
            <a:ext cx="1706237" cy="1279678"/>
          </a:xfrm>
          <a:prstGeom prst="rect">
            <a:avLst/>
          </a:prstGeom>
        </p:spPr>
      </p:pic>
      <p:sp>
        <p:nvSpPr>
          <p:cNvPr id="13" name="TextBox 12"/>
          <p:cNvSpPr txBox="1"/>
          <p:nvPr/>
        </p:nvSpPr>
        <p:spPr>
          <a:xfrm>
            <a:off x="2222432" y="3295982"/>
            <a:ext cx="106311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Input</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06844" y="1849044"/>
            <a:ext cx="1582882" cy="1187162"/>
          </a:xfrm>
          <a:prstGeom prst="rect">
            <a:avLst/>
          </a:prstGeom>
        </p:spPr>
      </p:pic>
      <p:sp>
        <p:nvSpPr>
          <p:cNvPr id="16" name="TextBox 15"/>
          <p:cNvSpPr txBox="1"/>
          <p:nvPr/>
        </p:nvSpPr>
        <p:spPr>
          <a:xfrm>
            <a:off x="8472882" y="3295982"/>
            <a:ext cx="1362874"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Output</a:t>
            </a:r>
          </a:p>
        </p:txBody>
      </p: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88178" y="4251283"/>
            <a:ext cx="1840855" cy="1380642"/>
          </a:xfrm>
          <a:prstGeom prst="rect">
            <a:avLst/>
          </a:prstGeom>
        </p:spPr>
      </p:pic>
      <p:sp>
        <p:nvSpPr>
          <p:cNvPr id="19" name="Right Arrow 18"/>
          <p:cNvSpPr/>
          <p:nvPr/>
        </p:nvSpPr>
        <p:spPr>
          <a:xfrm>
            <a:off x="3488514" y="3320439"/>
            <a:ext cx="540327" cy="498763"/>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7642687" y="3320439"/>
            <a:ext cx="540327" cy="498763"/>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559964" y="5743404"/>
            <a:ext cx="6380273"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Identify your component either input or output</a:t>
            </a:r>
          </a:p>
        </p:txBody>
      </p:sp>
    </p:spTree>
    <p:extLst>
      <p:ext uri="{BB962C8B-B14F-4D97-AF65-F5344CB8AC3E}">
        <p14:creationId xmlns:p14="http://schemas.microsoft.com/office/powerpoint/2010/main" val="3256372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8973141" cy="5262562"/>
          </a:xfrm>
        </p:spPr>
      </p:pic>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3</a:t>
            </a:fld>
            <a:endParaRPr lang="en-US"/>
          </a:p>
        </p:txBody>
      </p:sp>
    </p:spTree>
    <p:extLst>
      <p:ext uri="{BB962C8B-B14F-4D97-AF65-F5344CB8AC3E}">
        <p14:creationId xmlns:p14="http://schemas.microsoft.com/office/powerpoint/2010/main" val="322391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Analog/Digital IO Pins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31360" y="1913922"/>
            <a:ext cx="6721593" cy="3997810"/>
          </a:xfrm>
        </p:spPr>
      </p:pic>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30</a:t>
            </a:fld>
            <a:endParaRPr lang="en-US"/>
          </a:p>
        </p:txBody>
      </p:sp>
      <p:sp>
        <p:nvSpPr>
          <p:cNvPr id="7" name="TextBox 6"/>
          <p:cNvSpPr txBox="1"/>
          <p:nvPr/>
        </p:nvSpPr>
        <p:spPr>
          <a:xfrm>
            <a:off x="2040682" y="1472183"/>
            <a:ext cx="3546164"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Analog pins (A0-A5) – Input</a:t>
            </a:r>
          </a:p>
        </p:txBody>
      </p:sp>
      <p:sp>
        <p:nvSpPr>
          <p:cNvPr id="8" name="TextBox 7"/>
          <p:cNvSpPr txBox="1"/>
          <p:nvPr/>
        </p:nvSpPr>
        <p:spPr>
          <a:xfrm>
            <a:off x="4723418" y="5802018"/>
            <a:ext cx="6588920"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Digital pins (6 PWM = 3, 5, 6, 9, 10, 11) – </a:t>
            </a:r>
            <a:r>
              <a:rPr lang="en-US" sz="2000" b="1" dirty="0" err="1">
                <a:latin typeface="Arial" panose="020B0604020202020204" pitchFamily="34" charset="0"/>
                <a:cs typeface="Arial" panose="020B0604020202020204" pitchFamily="34" charset="0"/>
              </a:rPr>
              <a:t>Input/Output</a:t>
            </a:r>
            <a:endParaRPr lang="en-US" sz="2000" b="1" dirty="0">
              <a:latin typeface="Arial" panose="020B0604020202020204" pitchFamily="34" charset="0"/>
              <a:cs typeface="Arial" panose="020B0604020202020204" pitchFamily="34" charset="0"/>
            </a:endParaRPr>
          </a:p>
        </p:txBody>
      </p:sp>
      <p:sp>
        <p:nvSpPr>
          <p:cNvPr id="10" name="Down Arrow 9"/>
          <p:cNvSpPr/>
          <p:nvPr/>
        </p:nvSpPr>
        <p:spPr>
          <a:xfrm>
            <a:off x="4536200" y="1773946"/>
            <a:ext cx="311912" cy="36136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rot="10800000">
            <a:off x="4411506" y="5731052"/>
            <a:ext cx="311912" cy="36136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218709" y="2597727"/>
            <a:ext cx="945573" cy="3013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250631" y="4985097"/>
            <a:ext cx="2513851" cy="3013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5164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7323" y="2806916"/>
            <a:ext cx="9444759" cy="2852737"/>
          </a:xfrm>
        </p:spPr>
        <p:txBody>
          <a:bodyPr>
            <a:normAutofit/>
          </a:bodyPr>
          <a:lstStyle/>
          <a:p>
            <a:r>
              <a:rPr lang="en-US" sz="4800" dirty="0"/>
              <a:t>Activity: Deploy your sensor to Edison</a:t>
            </a:r>
          </a:p>
        </p:txBody>
      </p:sp>
      <p:sp>
        <p:nvSpPr>
          <p:cNvPr id="5" name="Text Placeholder 4"/>
          <p:cNvSpPr>
            <a:spLocks noGrp="1"/>
          </p:cNvSpPr>
          <p:nvPr>
            <p:ph type="body" idx="1"/>
          </p:nvPr>
        </p:nvSpPr>
        <p:spPr>
          <a:xfrm>
            <a:off x="831850" y="5529012"/>
            <a:ext cx="10515600" cy="757490"/>
          </a:xfrm>
        </p:spPr>
        <p:txBody>
          <a:bodyPr/>
          <a:lstStyle/>
          <a:p>
            <a:r>
              <a:rPr lang="en-US" dirty="0"/>
              <a:t>In this activity, you will choose which sensor that you want to work with. Choose well since you will be working with that sensor till the end of workshop. </a:t>
            </a:r>
          </a:p>
        </p:txBody>
      </p:sp>
      <p:sp>
        <p:nvSpPr>
          <p:cNvPr id="3" name="Footer Placeholder 2"/>
          <p:cNvSpPr>
            <a:spLocks noGrp="1"/>
          </p:cNvSpPr>
          <p:nvPr>
            <p:ph type="ftr" sz="quarter" idx="11"/>
          </p:nvPr>
        </p:nvSpPr>
        <p:spPr/>
        <p:txBody>
          <a:bodyPr/>
          <a:lstStyle/>
          <a:p>
            <a:r>
              <a:rPr lang="pt-BR"/>
              <a:t>USM Intel® Edison Curriculum Modules | Rev0.0.6</a:t>
            </a:r>
            <a:endParaRPr lang="en-US"/>
          </a:p>
        </p:txBody>
      </p:sp>
      <p:sp>
        <p:nvSpPr>
          <p:cNvPr id="2" name="Slide Number Placeholder 1"/>
          <p:cNvSpPr>
            <a:spLocks noGrp="1"/>
          </p:cNvSpPr>
          <p:nvPr>
            <p:ph type="sldNum" sz="quarter" idx="12"/>
          </p:nvPr>
        </p:nvSpPr>
        <p:spPr/>
        <p:txBody>
          <a:bodyPr/>
          <a:lstStyle/>
          <a:p>
            <a:fld id="{0573D1C5-4CD4-4B1F-997F-E8E8F7CE6229}" type="slidenum">
              <a:rPr lang="en-US" smtClean="0"/>
              <a:t>31</a:t>
            </a:fld>
            <a:endParaRPr lang="en-US"/>
          </a:p>
        </p:txBody>
      </p:sp>
      <p:pic>
        <p:nvPicPr>
          <p:cNvPr id="15"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862" y="836972"/>
            <a:ext cx="3964228" cy="2973171"/>
          </a:xfrm>
          <a:prstGeom prst="rect">
            <a:avLst/>
          </a:prstGeom>
        </p:spPr>
      </p:pic>
      <p:pic>
        <p:nvPicPr>
          <p:cNvPr id="16"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1081" y="454600"/>
            <a:ext cx="4704370" cy="4351338"/>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97583" y="1153821"/>
            <a:ext cx="383926" cy="363682"/>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97583" y="1517503"/>
            <a:ext cx="383926" cy="363682"/>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97583" y="1849435"/>
            <a:ext cx="383926" cy="363682"/>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97583" y="2199046"/>
            <a:ext cx="383926" cy="363682"/>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97583" y="2853420"/>
            <a:ext cx="383926" cy="363682"/>
          </a:xfrm>
          <a:prstGeom prst="rect">
            <a:avLst/>
          </a:prstGeom>
        </p:spPr>
      </p:pic>
      <p:sp>
        <p:nvSpPr>
          <p:cNvPr id="6" name="Rectangle 5"/>
          <p:cNvSpPr/>
          <p:nvPr/>
        </p:nvSpPr>
        <p:spPr>
          <a:xfrm>
            <a:off x="908726" y="3642328"/>
            <a:ext cx="5314275" cy="523220"/>
          </a:xfrm>
          <a:prstGeom prst="rect">
            <a:avLst/>
          </a:prstGeom>
        </p:spPr>
        <p:txBody>
          <a:bodyPr wrap="none">
            <a:spAutoFit/>
          </a:bodyPr>
          <a:lstStyle/>
          <a:p>
            <a:r>
              <a:rPr lang="en-US" sz="2800" b="1" dirty="0">
                <a:latin typeface="Arial" panose="020B0604020202020204" pitchFamily="34" charset="0"/>
                <a:cs typeface="Arial" panose="020B0604020202020204" pitchFamily="34" charset="0"/>
              </a:rPr>
              <a:t>Grove Indoor Environment Kit</a:t>
            </a:r>
          </a:p>
        </p:txBody>
      </p:sp>
      <p:sp>
        <p:nvSpPr>
          <p:cNvPr id="7" name="TextBox 6"/>
          <p:cNvSpPr txBox="1"/>
          <p:nvPr/>
        </p:nvSpPr>
        <p:spPr>
          <a:xfrm>
            <a:off x="9658350" y="2622250"/>
            <a:ext cx="457200" cy="369332"/>
          </a:xfrm>
          <a:prstGeom prst="rect">
            <a:avLst/>
          </a:prstGeom>
          <a:solidFill>
            <a:schemeClr val="bg1"/>
          </a:solidFill>
        </p:spPr>
        <p:txBody>
          <a:bodyPr wrap="square" rtlCol="0">
            <a:spAutoFit/>
          </a:bodyPr>
          <a:lstStyle/>
          <a:p>
            <a:r>
              <a:rPr lang="en-US" b="1" dirty="0"/>
              <a:t>D2</a:t>
            </a:r>
          </a:p>
        </p:txBody>
      </p:sp>
      <p:sp>
        <p:nvSpPr>
          <p:cNvPr id="24" name="TextBox 23"/>
          <p:cNvSpPr txBox="1"/>
          <p:nvPr/>
        </p:nvSpPr>
        <p:spPr>
          <a:xfrm>
            <a:off x="9663545" y="2943693"/>
            <a:ext cx="904010" cy="369332"/>
          </a:xfrm>
          <a:prstGeom prst="rect">
            <a:avLst/>
          </a:prstGeom>
          <a:solidFill>
            <a:schemeClr val="bg1"/>
          </a:solidFill>
        </p:spPr>
        <p:txBody>
          <a:bodyPr wrap="square" rtlCol="0">
            <a:spAutoFit/>
          </a:bodyPr>
          <a:lstStyle/>
          <a:p>
            <a:r>
              <a:rPr lang="en-US" b="1" dirty="0"/>
              <a:t>D2</a:t>
            </a:r>
          </a:p>
        </p:txBody>
      </p:sp>
    </p:spTree>
    <p:extLst>
      <p:ext uri="{BB962C8B-B14F-4D97-AF65-F5344CB8AC3E}">
        <p14:creationId xmlns:p14="http://schemas.microsoft.com/office/powerpoint/2010/main" val="1145900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Programming: Digital</a:t>
            </a:r>
          </a:p>
        </p:txBody>
      </p:sp>
      <p:sp>
        <p:nvSpPr>
          <p:cNvPr id="3" name="Content Placeholder 2"/>
          <p:cNvSpPr>
            <a:spLocks noGrp="1"/>
          </p:cNvSpPr>
          <p:nvPr>
            <p:ph idx="1"/>
          </p:nvPr>
        </p:nvSpPr>
        <p:spPr/>
        <p:txBody>
          <a:bodyPr/>
          <a:lstStyle/>
          <a:p>
            <a:r>
              <a:rPr lang="en-US" dirty="0" err="1"/>
              <a:t>pinMode</a:t>
            </a:r>
            <a:endParaRPr lang="en-US" dirty="0"/>
          </a:p>
          <a:p>
            <a:r>
              <a:rPr lang="en-US" dirty="0" err="1"/>
              <a:t>digitalRead</a:t>
            </a:r>
            <a:endParaRPr lang="en-US" dirty="0"/>
          </a:p>
          <a:p>
            <a:r>
              <a:rPr lang="en-US" dirty="0" err="1"/>
              <a:t>digitalWrite</a:t>
            </a:r>
            <a:endParaRPr lang="en-US" dirty="0"/>
          </a:p>
          <a:p>
            <a:r>
              <a:rPr lang="en-US" dirty="0"/>
              <a:t>Pull-up / pull-down resistor</a:t>
            </a: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32</a:t>
            </a:fld>
            <a:endParaRPr lang="en-US"/>
          </a:p>
        </p:txBody>
      </p:sp>
    </p:spTree>
    <p:extLst>
      <p:ext uri="{BB962C8B-B14F-4D97-AF65-F5344CB8AC3E}">
        <p14:creationId xmlns:p14="http://schemas.microsoft.com/office/powerpoint/2010/main" val="1090121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pinMode</a:t>
            </a:r>
            <a:endParaRPr lang="en-US" dirty="0"/>
          </a:p>
        </p:txBody>
      </p:sp>
      <p:sp>
        <p:nvSpPr>
          <p:cNvPr id="3" name="Content Placeholder 2"/>
          <p:cNvSpPr>
            <a:spLocks noGrp="1"/>
          </p:cNvSpPr>
          <p:nvPr>
            <p:ph idx="1"/>
          </p:nvPr>
        </p:nvSpPr>
        <p:spPr/>
        <p:txBody>
          <a:bodyPr/>
          <a:lstStyle/>
          <a:p>
            <a:r>
              <a:rPr lang="en-US" dirty="0"/>
              <a:t>Syntax: </a:t>
            </a:r>
            <a:r>
              <a:rPr lang="en-US" dirty="0" err="1"/>
              <a:t>pinMode</a:t>
            </a:r>
            <a:r>
              <a:rPr lang="en-US" dirty="0"/>
              <a:t>(pin, mode)</a:t>
            </a:r>
          </a:p>
          <a:p>
            <a:r>
              <a:rPr lang="en-US" dirty="0"/>
              <a:t>Pin: the number of pin whose mode you wish to set</a:t>
            </a:r>
          </a:p>
          <a:p>
            <a:r>
              <a:rPr lang="en-US" dirty="0"/>
              <a:t>Mode:</a:t>
            </a:r>
          </a:p>
          <a:p>
            <a:pPr lvl="1"/>
            <a:r>
              <a:rPr lang="en-US" dirty="0"/>
              <a:t>Input</a:t>
            </a:r>
          </a:p>
          <a:p>
            <a:pPr lvl="1"/>
            <a:r>
              <a:rPr lang="en-US" dirty="0"/>
              <a:t>Output</a:t>
            </a:r>
          </a:p>
          <a:p>
            <a:pPr lvl="1"/>
            <a:r>
              <a:rPr lang="en-US" dirty="0" err="1"/>
              <a:t>Input_Pullup</a:t>
            </a:r>
            <a:endParaRPr lang="en-US" dirty="0"/>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33</a:t>
            </a:fld>
            <a:endParaRPr lang="en-US"/>
          </a:p>
        </p:txBody>
      </p:sp>
    </p:spTree>
    <p:extLst>
      <p:ext uri="{BB962C8B-B14F-4D97-AF65-F5344CB8AC3E}">
        <p14:creationId xmlns:p14="http://schemas.microsoft.com/office/powerpoint/2010/main" val="1464846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digitalRead</a:t>
            </a:r>
            <a:endParaRPr lang="en-US" dirty="0"/>
          </a:p>
        </p:txBody>
      </p:sp>
      <p:sp>
        <p:nvSpPr>
          <p:cNvPr id="3" name="Content Placeholder 2"/>
          <p:cNvSpPr>
            <a:spLocks noGrp="1"/>
          </p:cNvSpPr>
          <p:nvPr>
            <p:ph idx="1"/>
          </p:nvPr>
        </p:nvSpPr>
        <p:spPr/>
        <p:txBody>
          <a:bodyPr/>
          <a:lstStyle/>
          <a:p>
            <a:r>
              <a:rPr lang="en-US" dirty="0"/>
              <a:t>Syntax: </a:t>
            </a:r>
            <a:r>
              <a:rPr lang="en-US" dirty="0" err="1"/>
              <a:t>DigitalRead</a:t>
            </a:r>
            <a:r>
              <a:rPr lang="en-US" dirty="0"/>
              <a:t>(pin)</a:t>
            </a:r>
          </a:p>
          <a:p>
            <a:r>
              <a:rPr lang="en-US" dirty="0"/>
              <a:t>Pin: the number of digital pin you want to read(</a:t>
            </a:r>
            <a:r>
              <a:rPr lang="en-US" dirty="0" err="1"/>
              <a:t>int</a:t>
            </a:r>
            <a:r>
              <a:rPr lang="en-US" dirty="0"/>
              <a:t>)</a:t>
            </a:r>
          </a:p>
          <a:p>
            <a:r>
              <a:rPr lang="en-US" dirty="0"/>
              <a:t>Returns:</a:t>
            </a:r>
          </a:p>
          <a:p>
            <a:pPr lvl="1"/>
            <a:r>
              <a:rPr lang="en-US" dirty="0"/>
              <a:t>HIGH</a:t>
            </a:r>
          </a:p>
          <a:p>
            <a:pPr lvl="1"/>
            <a:r>
              <a:rPr lang="en-US" dirty="0"/>
              <a:t>LOW</a:t>
            </a: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34</a:t>
            </a:fld>
            <a:endParaRPr lang="en-US"/>
          </a:p>
        </p:txBody>
      </p:sp>
    </p:spTree>
    <p:extLst>
      <p:ext uri="{BB962C8B-B14F-4D97-AF65-F5344CB8AC3E}">
        <p14:creationId xmlns:p14="http://schemas.microsoft.com/office/powerpoint/2010/main" val="1452419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digitalWrite</a:t>
            </a:r>
            <a:endParaRPr lang="en-US" dirty="0"/>
          </a:p>
        </p:txBody>
      </p:sp>
      <p:sp>
        <p:nvSpPr>
          <p:cNvPr id="3" name="Content Placeholder 2"/>
          <p:cNvSpPr>
            <a:spLocks noGrp="1"/>
          </p:cNvSpPr>
          <p:nvPr>
            <p:ph idx="1"/>
          </p:nvPr>
        </p:nvSpPr>
        <p:spPr/>
        <p:txBody>
          <a:bodyPr/>
          <a:lstStyle/>
          <a:p>
            <a:r>
              <a:rPr lang="en-US" dirty="0"/>
              <a:t>Syntax: </a:t>
            </a:r>
            <a:r>
              <a:rPr lang="en-US" dirty="0" err="1"/>
              <a:t>digitalWrite</a:t>
            </a:r>
            <a:r>
              <a:rPr lang="en-US" dirty="0"/>
              <a:t>(pin, value)</a:t>
            </a:r>
          </a:p>
          <a:p>
            <a:r>
              <a:rPr lang="en-US" dirty="0"/>
              <a:t>Pin: the number of the digital pin you want to write (</a:t>
            </a:r>
            <a:r>
              <a:rPr lang="en-US" dirty="0" err="1"/>
              <a:t>int</a:t>
            </a:r>
            <a:r>
              <a:rPr lang="en-US" dirty="0"/>
              <a:t>)</a:t>
            </a:r>
          </a:p>
          <a:p>
            <a:r>
              <a:rPr lang="en-US" dirty="0"/>
              <a:t>Value:</a:t>
            </a:r>
          </a:p>
          <a:p>
            <a:pPr lvl="1"/>
            <a:r>
              <a:rPr lang="en-US" dirty="0"/>
              <a:t>HIGH</a:t>
            </a:r>
          </a:p>
          <a:p>
            <a:pPr lvl="1"/>
            <a:r>
              <a:rPr lang="en-US" dirty="0"/>
              <a:t>LOW</a:t>
            </a: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35</a:t>
            </a:fld>
            <a:endParaRPr lang="en-US"/>
          </a:p>
        </p:txBody>
      </p:sp>
    </p:spTree>
    <p:extLst>
      <p:ext uri="{BB962C8B-B14F-4D97-AF65-F5344CB8AC3E}">
        <p14:creationId xmlns:p14="http://schemas.microsoft.com/office/powerpoint/2010/main" val="95769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programming: </a:t>
            </a:r>
            <a:r>
              <a:rPr lang="en-US" dirty="0" err="1"/>
              <a:t>analogRead</a:t>
            </a:r>
            <a:endParaRPr lang="en-US" dirty="0"/>
          </a:p>
        </p:txBody>
      </p:sp>
      <p:sp>
        <p:nvSpPr>
          <p:cNvPr id="3" name="Content Placeholder 2"/>
          <p:cNvSpPr>
            <a:spLocks noGrp="1"/>
          </p:cNvSpPr>
          <p:nvPr>
            <p:ph idx="1"/>
          </p:nvPr>
        </p:nvSpPr>
        <p:spPr/>
        <p:txBody>
          <a:bodyPr/>
          <a:lstStyle/>
          <a:p>
            <a:r>
              <a:rPr lang="en-US" dirty="0"/>
              <a:t>Syntax: </a:t>
            </a:r>
            <a:r>
              <a:rPr lang="en-US" dirty="0" err="1"/>
              <a:t>analogRead</a:t>
            </a:r>
            <a:r>
              <a:rPr lang="en-US" dirty="0"/>
              <a:t>(pin)</a:t>
            </a:r>
          </a:p>
          <a:p>
            <a:r>
              <a:rPr lang="en-US" dirty="0"/>
              <a:t>Pin: the number of analog input to read from (0-5)</a:t>
            </a:r>
          </a:p>
          <a:p>
            <a:r>
              <a:rPr lang="en-US" dirty="0"/>
              <a:t>Returns: </a:t>
            </a:r>
            <a:r>
              <a:rPr lang="en-US" dirty="0" err="1"/>
              <a:t>Int</a:t>
            </a:r>
            <a:r>
              <a:rPr lang="en-US" dirty="0"/>
              <a:t> (0 to 1023)</a:t>
            </a:r>
          </a:p>
          <a:p>
            <a:r>
              <a:rPr lang="en-US" dirty="0"/>
              <a:t>Scale: 0 to 1023 = 0V to 5V</a:t>
            </a: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36</a:t>
            </a:fld>
            <a:endParaRPr lang="en-US"/>
          </a:p>
        </p:txBody>
      </p:sp>
    </p:spTree>
    <p:extLst>
      <p:ext uri="{BB962C8B-B14F-4D97-AF65-F5344CB8AC3E}">
        <p14:creationId xmlns:p14="http://schemas.microsoft.com/office/powerpoint/2010/main" val="690554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programming: </a:t>
            </a:r>
            <a:r>
              <a:rPr lang="en-US" dirty="0" err="1"/>
              <a:t>analogWrite</a:t>
            </a:r>
            <a:r>
              <a:rPr lang="en-US" dirty="0"/>
              <a:t>(PWM)</a:t>
            </a:r>
          </a:p>
        </p:txBody>
      </p:sp>
      <p:sp>
        <p:nvSpPr>
          <p:cNvPr id="3" name="Content Placeholder 2"/>
          <p:cNvSpPr>
            <a:spLocks noGrp="1"/>
          </p:cNvSpPr>
          <p:nvPr>
            <p:ph idx="1"/>
          </p:nvPr>
        </p:nvSpPr>
        <p:spPr/>
        <p:txBody>
          <a:bodyPr/>
          <a:lstStyle/>
          <a:p>
            <a:r>
              <a:rPr lang="en-US" dirty="0"/>
              <a:t>Syntax: </a:t>
            </a:r>
            <a:r>
              <a:rPr lang="en-US" dirty="0" err="1"/>
              <a:t>analogWrite</a:t>
            </a:r>
            <a:r>
              <a:rPr lang="en-US" dirty="0"/>
              <a:t>(pin, value)</a:t>
            </a:r>
          </a:p>
          <a:p>
            <a:r>
              <a:rPr lang="en-US" dirty="0"/>
              <a:t>Pin: the pin to write to </a:t>
            </a:r>
          </a:p>
          <a:p>
            <a:r>
              <a:rPr lang="en-US" dirty="0"/>
              <a:t>Value: </a:t>
            </a:r>
            <a:r>
              <a:rPr lang="en-US" dirty="0" err="1"/>
              <a:t>Int</a:t>
            </a:r>
            <a:r>
              <a:rPr lang="en-US" dirty="0"/>
              <a:t> (0 to 255)</a:t>
            </a: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37</a:t>
            </a:fld>
            <a:endParaRPr lang="en-US"/>
          </a:p>
        </p:txBody>
      </p:sp>
    </p:spTree>
    <p:extLst>
      <p:ext uri="{BB962C8B-B14F-4D97-AF65-F5344CB8AC3E}">
        <p14:creationId xmlns:p14="http://schemas.microsoft.com/office/powerpoint/2010/main" val="726459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PWM</a:t>
            </a:r>
          </a:p>
        </p:txBody>
      </p:sp>
      <p:sp>
        <p:nvSpPr>
          <p:cNvPr id="3" name="Content Placeholder 2"/>
          <p:cNvSpPr>
            <a:spLocks noGrp="1"/>
          </p:cNvSpPr>
          <p:nvPr>
            <p:ph idx="1"/>
          </p:nvPr>
        </p:nvSpPr>
        <p:spPr>
          <a:xfrm>
            <a:off x="838200" y="1825625"/>
            <a:ext cx="5874327" cy="4351338"/>
          </a:xfrm>
        </p:spPr>
        <p:txBody>
          <a:bodyPr/>
          <a:lstStyle/>
          <a:p>
            <a:pPr marL="0" indent="0">
              <a:buNone/>
            </a:pPr>
            <a:r>
              <a:rPr lang="en-US" dirty="0"/>
              <a:t>Pulse Width Modulation: Output analog results with digital means</a:t>
            </a:r>
          </a:p>
          <a:p>
            <a:pPr marL="0" indent="0">
              <a:buNone/>
            </a:pPr>
            <a:r>
              <a:rPr lang="en-US" dirty="0"/>
              <a:t>Digital control is used to create a square wave, a signal switch between on and off. </a:t>
            </a: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38</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6319" y="1690688"/>
            <a:ext cx="3456709" cy="3785096"/>
          </a:xfrm>
          <a:prstGeom prst="rect">
            <a:avLst/>
          </a:prstGeom>
        </p:spPr>
      </p:pic>
    </p:spTree>
    <p:extLst>
      <p:ext uri="{BB962C8B-B14F-4D97-AF65-F5344CB8AC3E}">
        <p14:creationId xmlns:p14="http://schemas.microsoft.com/office/powerpoint/2010/main" val="14926233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Exercise: Button</a:t>
            </a:r>
          </a:p>
        </p:txBody>
      </p:sp>
      <p:sp>
        <p:nvSpPr>
          <p:cNvPr id="3" name="Content Placeholder 2"/>
          <p:cNvSpPr>
            <a:spLocks noGrp="1"/>
          </p:cNvSpPr>
          <p:nvPr>
            <p:ph idx="1"/>
          </p:nvPr>
        </p:nvSpPr>
        <p:spPr/>
        <p:txBody>
          <a:bodyPr>
            <a:normAutofit/>
          </a:bodyPr>
          <a:lstStyle/>
          <a:p>
            <a:r>
              <a:rPr lang="en-US" sz="3600" dirty="0"/>
              <a:t>Turn on the built-in LED on pin 13 when you press the button on pin D2</a:t>
            </a:r>
          </a:p>
          <a:p>
            <a:r>
              <a:rPr lang="en-US" sz="3600" dirty="0"/>
              <a:t>Use Arduino example</a:t>
            </a:r>
          </a:p>
          <a:p>
            <a:pPr lvl="1"/>
            <a:r>
              <a:rPr lang="en-US" sz="3200" dirty="0"/>
              <a:t>File &gt; Examples &gt; 02.Digital &gt; Button</a:t>
            </a:r>
          </a:p>
          <a:p>
            <a:pPr marL="0" indent="0">
              <a:buNone/>
            </a:pPr>
            <a:endParaRPr lang="en-US" sz="3600" dirty="0"/>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39</a:t>
            </a:fld>
            <a:endParaRPr lang="en-US"/>
          </a:p>
        </p:txBody>
      </p:sp>
    </p:spTree>
    <p:extLst>
      <p:ext uri="{BB962C8B-B14F-4D97-AF65-F5344CB8AC3E}">
        <p14:creationId xmlns:p14="http://schemas.microsoft.com/office/powerpoint/2010/main" val="874252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8379938" cy="5532727"/>
          </a:xfrm>
        </p:spPr>
      </p:pic>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4</a:t>
            </a:fld>
            <a:endParaRPr lang="en-US"/>
          </a:p>
        </p:txBody>
      </p:sp>
      <p:sp>
        <p:nvSpPr>
          <p:cNvPr id="7" name="TextBox 6"/>
          <p:cNvSpPr txBox="1"/>
          <p:nvPr/>
        </p:nvSpPr>
        <p:spPr>
          <a:xfrm>
            <a:off x="9414163" y="2169338"/>
            <a:ext cx="2130137" cy="1200329"/>
          </a:xfrm>
          <a:prstGeom prst="rect">
            <a:avLst/>
          </a:prstGeom>
          <a:noFill/>
        </p:spPr>
        <p:txBody>
          <a:bodyPr wrap="square" rtlCol="0">
            <a:spAutoFit/>
          </a:bodyPr>
          <a:lstStyle/>
          <a:p>
            <a:r>
              <a:rPr lang="en-US" dirty="0"/>
              <a:t>We will provide a transport to school of Physics. Kindly gather at PSKOMP</a:t>
            </a:r>
          </a:p>
        </p:txBody>
      </p:sp>
      <p:sp>
        <p:nvSpPr>
          <p:cNvPr id="8" name="TextBox 7"/>
          <p:cNvSpPr txBox="1"/>
          <p:nvPr/>
        </p:nvSpPr>
        <p:spPr>
          <a:xfrm>
            <a:off x="9414163" y="3956574"/>
            <a:ext cx="2130137" cy="923330"/>
          </a:xfrm>
          <a:prstGeom prst="rect">
            <a:avLst/>
          </a:prstGeom>
          <a:noFill/>
        </p:spPr>
        <p:txBody>
          <a:bodyPr wrap="square" rtlCol="0">
            <a:spAutoFit/>
          </a:bodyPr>
          <a:lstStyle/>
          <a:p>
            <a:r>
              <a:rPr lang="en-US" dirty="0"/>
              <a:t>Park you car at public parking space!</a:t>
            </a:r>
          </a:p>
        </p:txBody>
      </p:sp>
    </p:spTree>
    <p:extLst>
      <p:ext uri="{BB962C8B-B14F-4D97-AF65-F5344CB8AC3E}">
        <p14:creationId xmlns:p14="http://schemas.microsoft.com/office/powerpoint/2010/main" val="525973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2447" y="2403196"/>
            <a:ext cx="3040207" cy="1855869"/>
          </a:xfrm>
        </p:spPr>
      </p:pic>
      <p:sp>
        <p:nvSpPr>
          <p:cNvPr id="5" name="Footer Placeholder 4"/>
          <p:cNvSpPr>
            <a:spLocks noGrp="1"/>
          </p:cNvSpPr>
          <p:nvPr>
            <p:ph type="ftr" sz="quarter" idx="11"/>
          </p:nvPr>
        </p:nvSpPr>
        <p:spPr/>
        <p:txBody>
          <a:bodyPr/>
          <a:lstStyle/>
          <a:p>
            <a:r>
              <a:rPr lang="en-US"/>
              <a:t>Intel Edison Workshop 2016 | Training - Day 1: Activity 2</a:t>
            </a:r>
          </a:p>
        </p:txBody>
      </p:sp>
      <p:sp>
        <p:nvSpPr>
          <p:cNvPr id="6" name="Content Placeholder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Connect Base Shield into Edison. </a:t>
            </a:r>
          </a:p>
          <a:p>
            <a:endParaRPr lang="en-US" sz="3200" dirty="0"/>
          </a:p>
          <a:p>
            <a:endParaRPr lang="en-US" sz="3200" dirty="0"/>
          </a:p>
          <a:p>
            <a:endParaRPr lang="en-US" sz="3200" dirty="0"/>
          </a:p>
          <a:p>
            <a:endParaRPr lang="en-US" sz="3200" dirty="0"/>
          </a:p>
          <a:p>
            <a:r>
              <a:rPr lang="en-US" sz="3200" dirty="0"/>
              <a:t>Connect Button to D2 on Base Shield. </a:t>
            </a:r>
          </a:p>
          <a:p>
            <a:pPr marL="0" indent="0">
              <a:buFont typeface="Arial" panose="020B0604020202020204" pitchFamily="34" charset="0"/>
              <a:buNone/>
            </a:pPr>
            <a:endParaRPr lang="en-US" sz="3600" dirty="0"/>
          </a:p>
        </p:txBody>
      </p:sp>
    </p:spTree>
    <p:extLst>
      <p:ext uri="{BB962C8B-B14F-4D97-AF65-F5344CB8AC3E}">
        <p14:creationId xmlns:p14="http://schemas.microsoft.com/office/powerpoint/2010/main" val="2520343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launch Arduino IDE</a:t>
            </a:r>
          </a:p>
        </p:txBody>
      </p:sp>
      <p:sp>
        <p:nvSpPr>
          <p:cNvPr id="5" name="Footer Placeholder 4"/>
          <p:cNvSpPr>
            <a:spLocks noGrp="1"/>
          </p:cNvSpPr>
          <p:nvPr>
            <p:ph type="ftr" sz="quarter" idx="11"/>
          </p:nvPr>
        </p:nvSpPr>
        <p:spPr/>
        <p:txBody>
          <a:bodyPr/>
          <a:lstStyle/>
          <a:p>
            <a:r>
              <a:rPr lang="en-US"/>
              <a:t>Intel Edison Workshop 2016 | Training - Day 1: Activity 2</a:t>
            </a:r>
          </a:p>
        </p:txBody>
      </p:sp>
      <p:sp>
        <p:nvSpPr>
          <p:cNvPr id="7" name="TextBox 6"/>
          <p:cNvSpPr txBox="1"/>
          <p:nvPr/>
        </p:nvSpPr>
        <p:spPr>
          <a:xfrm>
            <a:off x="8153400" y="3662200"/>
            <a:ext cx="2846895" cy="1200329"/>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Otherwise, download and install.</a:t>
            </a:r>
          </a:p>
          <a:p>
            <a:r>
              <a:rPr lang="en-US" b="1" dirty="0">
                <a:latin typeface="Arial" panose="020B0604020202020204" pitchFamily="34" charset="0"/>
                <a:cs typeface="Arial" panose="020B0604020202020204" pitchFamily="34" charset="0"/>
              </a:rPr>
              <a:t>https://www.arduino.cc/en/Main/Software</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4291" y="1505831"/>
            <a:ext cx="3907268" cy="4767511"/>
          </a:xfrm>
        </p:spPr>
      </p:pic>
      <p:sp>
        <p:nvSpPr>
          <p:cNvPr id="3" name="TextBox 2"/>
          <p:cNvSpPr txBox="1"/>
          <p:nvPr/>
        </p:nvSpPr>
        <p:spPr>
          <a:xfrm>
            <a:off x="7180118" y="1797627"/>
            <a:ext cx="45719" cy="369332"/>
          </a:xfrm>
          <a:prstGeom prst="rect">
            <a:avLst/>
          </a:prstGeom>
          <a:noFill/>
        </p:spPr>
        <p:txBody>
          <a:bodyPr wrap="square" rtlCol="0">
            <a:spAutoFit/>
          </a:bodyPr>
          <a:lstStyle/>
          <a:p>
            <a:endParaRPr lang="en-US" dirty="0"/>
          </a:p>
        </p:txBody>
      </p:sp>
      <p:sp>
        <p:nvSpPr>
          <p:cNvPr id="4" name="TextBox 3"/>
          <p:cNvSpPr txBox="1"/>
          <p:nvPr/>
        </p:nvSpPr>
        <p:spPr>
          <a:xfrm>
            <a:off x="5756564" y="1505831"/>
            <a:ext cx="5943599" cy="1015663"/>
          </a:xfrm>
          <a:prstGeom prst="rect">
            <a:avLst/>
          </a:prstGeom>
          <a:noFill/>
        </p:spPr>
        <p:txBody>
          <a:bodyPr wrap="square" rtlCol="0">
            <a:spAutoFit/>
          </a:bodyPr>
          <a:lstStyle/>
          <a:p>
            <a:r>
              <a:rPr lang="en-US" sz="3600" dirty="0"/>
              <a:t>Use Button Arduino example</a:t>
            </a:r>
          </a:p>
          <a:p>
            <a:pPr lvl="1"/>
            <a:r>
              <a:rPr lang="en-US" sz="2400" dirty="0"/>
              <a:t>File &gt; Examples &gt; 02.Digital &gt; Button</a:t>
            </a:r>
          </a:p>
        </p:txBody>
      </p:sp>
    </p:spTree>
    <p:extLst>
      <p:ext uri="{BB962C8B-B14F-4D97-AF65-F5344CB8AC3E}">
        <p14:creationId xmlns:p14="http://schemas.microsoft.com/office/powerpoint/2010/main" val="2595491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Check-out Intel board on Arduino IDE</a:t>
            </a:r>
          </a:p>
        </p:txBody>
      </p:sp>
      <p:sp>
        <p:nvSpPr>
          <p:cNvPr id="6" name="TextBox 5"/>
          <p:cNvSpPr txBox="1"/>
          <p:nvPr/>
        </p:nvSpPr>
        <p:spPr>
          <a:xfrm>
            <a:off x="5145266" y="1855602"/>
            <a:ext cx="3236733" cy="523220"/>
          </a:xfrm>
          <a:prstGeom prst="rect">
            <a:avLst/>
          </a:prstGeom>
          <a:solidFill>
            <a:schemeClr val="bg1">
              <a:lumMod val="95000"/>
            </a:schemeClr>
          </a:solidFill>
        </p:spPr>
        <p:txBody>
          <a:bodyPr wrap="square" rtlCol="0">
            <a:spAutoFit/>
          </a:bodyPr>
          <a:lstStyle/>
          <a:p>
            <a:r>
              <a:rPr lang="en-US" sz="1400" dirty="0">
                <a:latin typeface="+mj-lt"/>
              </a:rPr>
              <a:t>Check </a:t>
            </a:r>
            <a:r>
              <a:rPr lang="en-US" sz="1400" dirty="0">
                <a:latin typeface="Arial Narrow" panose="020B0606020202030204" pitchFamily="34" charset="0"/>
              </a:rPr>
              <a:t>Windows* Device Manager </a:t>
            </a:r>
            <a:r>
              <a:rPr lang="en-US" sz="1400" dirty="0">
                <a:latin typeface="+mj-lt"/>
              </a:rPr>
              <a:t>to identify current working port (COM)</a:t>
            </a:r>
            <a:endParaRPr lang="en-US" sz="1400" i="1" dirty="0">
              <a:latin typeface="+mj-lt"/>
            </a:endParaRPr>
          </a:p>
        </p:txBody>
      </p:sp>
      <p:sp>
        <p:nvSpPr>
          <p:cNvPr id="7" name="Footer Placeholder 6"/>
          <p:cNvSpPr>
            <a:spLocks noGrp="1"/>
          </p:cNvSpPr>
          <p:nvPr>
            <p:ph type="ftr" sz="quarter" idx="11"/>
          </p:nvPr>
        </p:nvSpPr>
        <p:spPr/>
        <p:txBody>
          <a:bodyPr/>
          <a:lstStyle/>
          <a:p>
            <a:r>
              <a:rPr lang="pt-BR"/>
              <a:t>USM Intel® Edison Curriculum Modules | Rev0.0.6</a:t>
            </a:r>
            <a:endParaRPr lang="en-US"/>
          </a:p>
        </p:txBody>
      </p:sp>
      <p:sp>
        <p:nvSpPr>
          <p:cNvPr id="3" name="Slide Number Placeholder 2"/>
          <p:cNvSpPr>
            <a:spLocks noGrp="1"/>
          </p:cNvSpPr>
          <p:nvPr>
            <p:ph type="sldNum" sz="quarter" idx="12"/>
          </p:nvPr>
        </p:nvSpPr>
        <p:spPr/>
        <p:txBody>
          <a:bodyPr/>
          <a:lstStyle/>
          <a:p>
            <a:fld id="{0573D1C5-4CD4-4B1F-997F-E8E8F7CE6229}" type="slidenum">
              <a:rPr lang="en-US" smtClean="0"/>
              <a:pPr/>
              <a:t>42</a:t>
            </a:fld>
            <a:endParaRPr lang="en-US"/>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6233" y="1616596"/>
            <a:ext cx="3566189" cy="4351338"/>
          </a:xfr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455" y="2499486"/>
            <a:ext cx="6498527" cy="3662656"/>
          </a:xfrm>
          <a:prstGeom prst="rect">
            <a:avLst/>
          </a:prstGeom>
        </p:spPr>
      </p:pic>
    </p:spTree>
    <p:extLst>
      <p:ext uri="{BB962C8B-B14F-4D97-AF65-F5344CB8AC3E}">
        <p14:creationId xmlns:p14="http://schemas.microsoft.com/office/powerpoint/2010/main" val="730205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Check-out Edison Port: COM</a:t>
            </a:r>
            <a:r>
              <a:rPr lang="en-US" sz="4000" dirty="0">
                <a:latin typeface="Adobe Hebrew" panose="02040503050201020203" pitchFamily="18" charset="-79"/>
                <a:cs typeface="Adobe Hebrew" panose="02040503050201020203" pitchFamily="18" charset="-79"/>
              </a:rPr>
              <a:t>X</a:t>
            </a:r>
            <a:endParaRPr lang="en-US" dirty="0">
              <a:latin typeface="Adobe Hebrew" panose="02040503050201020203" pitchFamily="18" charset="-79"/>
              <a:cs typeface="Adobe Hebrew" panose="02040503050201020203" pitchFamily="18" charset="-79"/>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9546" y="1948121"/>
            <a:ext cx="8649907" cy="1467055"/>
          </a:xfrm>
        </p:spPr>
      </p:pic>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43</a:t>
            </a:fld>
            <a:endParaRPr lang="en-US"/>
          </a:p>
        </p:txBody>
      </p:sp>
      <p:sp>
        <p:nvSpPr>
          <p:cNvPr id="7" name="TextBox 6"/>
          <p:cNvSpPr txBox="1"/>
          <p:nvPr/>
        </p:nvSpPr>
        <p:spPr>
          <a:xfrm>
            <a:off x="1487535" y="4170197"/>
            <a:ext cx="9216929" cy="461665"/>
          </a:xfrm>
          <a:prstGeom prst="rect">
            <a:avLst/>
          </a:prstGeom>
          <a:solidFill>
            <a:schemeClr val="bg1">
              <a:lumMod val="95000"/>
            </a:schemeClr>
          </a:solidFill>
        </p:spPr>
        <p:txBody>
          <a:bodyPr wrap="square" rtlCol="0">
            <a:spAutoFit/>
          </a:bodyPr>
          <a:lstStyle/>
          <a:p>
            <a:r>
              <a:rPr lang="en-US" sz="2400" dirty="0">
                <a:latin typeface="Arial" panose="020B0604020202020204" pitchFamily="34" charset="0"/>
                <a:cs typeface="Arial" panose="020B0604020202020204" pitchFamily="34" charset="0"/>
              </a:rPr>
              <a:t>1. Identify Edison Port COM by using Windows* Device Manager. </a:t>
            </a:r>
          </a:p>
        </p:txBody>
      </p:sp>
      <p:sp>
        <p:nvSpPr>
          <p:cNvPr id="8" name="TextBox 7"/>
          <p:cNvSpPr txBox="1"/>
          <p:nvPr/>
        </p:nvSpPr>
        <p:spPr>
          <a:xfrm>
            <a:off x="1962966" y="4908831"/>
            <a:ext cx="7123066" cy="461665"/>
          </a:xfrm>
          <a:prstGeom prst="rect">
            <a:avLst/>
          </a:prstGeom>
          <a:solidFill>
            <a:schemeClr val="bg1">
              <a:lumMod val="95000"/>
            </a:schemeClr>
          </a:solidFill>
        </p:spPr>
        <p:txBody>
          <a:bodyPr wrap="square" rtlCol="0">
            <a:spAutoFit/>
          </a:bodyPr>
          <a:lstStyle/>
          <a:p>
            <a:r>
              <a:rPr lang="en-US" sz="2400" dirty="0">
                <a:latin typeface="Arial" panose="020B0604020202020204" pitchFamily="34" charset="0"/>
                <a:cs typeface="Arial" panose="020B0604020202020204" pitchFamily="34" charset="0"/>
              </a:rPr>
              <a:t>2. Choose COM port on Arduino IDE: Tools &gt; Port</a:t>
            </a:r>
          </a:p>
        </p:txBody>
      </p:sp>
    </p:spTree>
    <p:extLst>
      <p:ext uri="{BB962C8B-B14F-4D97-AF65-F5344CB8AC3E}">
        <p14:creationId xmlns:p14="http://schemas.microsoft.com/office/powerpoint/2010/main" val="36344537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593" y="1556334"/>
            <a:ext cx="3253543" cy="3969858"/>
          </a:xfrm>
          <a:prstGeom prst="rect">
            <a:avLst/>
          </a:prstGeom>
        </p:spPr>
      </p:pic>
      <p:sp>
        <p:nvSpPr>
          <p:cNvPr id="4" name="Title 3"/>
          <p:cNvSpPr>
            <a:spLocks noGrp="1"/>
          </p:cNvSpPr>
          <p:nvPr>
            <p:ph type="title"/>
          </p:nvPr>
        </p:nvSpPr>
        <p:spPr/>
        <p:txBody>
          <a:bodyPr/>
          <a:lstStyle/>
          <a:p>
            <a:r>
              <a:rPr lang="en-US" dirty="0"/>
              <a:t>Step 5: Compile &amp; Run Button example</a:t>
            </a:r>
          </a:p>
        </p:txBody>
      </p:sp>
      <p:sp>
        <p:nvSpPr>
          <p:cNvPr id="5" name="Content Placeholder 4"/>
          <p:cNvSpPr>
            <a:spLocks noGrp="1"/>
          </p:cNvSpPr>
          <p:nvPr>
            <p:ph idx="1"/>
          </p:nvPr>
        </p:nvSpPr>
        <p:spPr>
          <a:xfrm>
            <a:off x="838200" y="1825625"/>
            <a:ext cx="5126182" cy="4351338"/>
          </a:xfrm>
        </p:spPr>
        <p:txBody>
          <a:bodyPr/>
          <a:lstStyle/>
          <a:p>
            <a:r>
              <a:rPr lang="en-US" dirty="0"/>
              <a:t>Click ‘</a:t>
            </a:r>
            <a:r>
              <a:rPr lang="en-US" b="1" u="sng" dirty="0"/>
              <a:t>Verify</a:t>
            </a:r>
            <a:r>
              <a:rPr lang="en-US" dirty="0"/>
              <a:t>’ to compile and check syntax error. </a:t>
            </a:r>
          </a:p>
          <a:p>
            <a:r>
              <a:rPr lang="en-US" dirty="0"/>
              <a:t>Click ‘</a:t>
            </a:r>
            <a:r>
              <a:rPr lang="en-US" b="1" u="sng" dirty="0"/>
              <a:t>Upload</a:t>
            </a:r>
            <a:r>
              <a:rPr lang="en-US" dirty="0"/>
              <a:t>’ to run your sketch.</a:t>
            </a:r>
          </a:p>
        </p:txBody>
      </p:sp>
      <p:sp>
        <p:nvSpPr>
          <p:cNvPr id="6" name="Footer Placeholder 5"/>
          <p:cNvSpPr>
            <a:spLocks noGrp="1"/>
          </p:cNvSpPr>
          <p:nvPr>
            <p:ph type="ftr" sz="quarter" idx="11"/>
          </p:nvPr>
        </p:nvSpPr>
        <p:spPr/>
        <p:txBody>
          <a:bodyPr/>
          <a:lstStyle/>
          <a:p>
            <a:r>
              <a:rPr lang="en-US"/>
              <a:t>Intel Edison Workshop 2016 | Training - Day 1: Activity 2</a:t>
            </a:r>
          </a:p>
        </p:txBody>
      </p:sp>
      <p:sp>
        <p:nvSpPr>
          <p:cNvPr id="7" name="Content Placeholder 4"/>
          <p:cNvSpPr txBox="1">
            <a:spLocks/>
          </p:cNvSpPr>
          <p:nvPr/>
        </p:nvSpPr>
        <p:spPr>
          <a:xfrm>
            <a:off x="755072" y="4970278"/>
            <a:ext cx="6039393" cy="11118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You should see the LED on the Edison turns on when you press the button. </a:t>
            </a:r>
          </a:p>
        </p:txBody>
      </p:sp>
    </p:spTree>
    <p:extLst>
      <p:ext uri="{BB962C8B-B14F-4D97-AF65-F5344CB8AC3E}">
        <p14:creationId xmlns:p14="http://schemas.microsoft.com/office/powerpoint/2010/main" val="13956801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Code challenge 1: write Arduino* sketch for:</a:t>
            </a: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45</a:t>
            </a:fld>
            <a:endParaRPr lang="en-US"/>
          </a:p>
        </p:txBody>
      </p:sp>
      <p:sp>
        <p:nvSpPr>
          <p:cNvPr id="8" name="TextBox 7"/>
          <p:cNvSpPr txBox="1"/>
          <p:nvPr/>
        </p:nvSpPr>
        <p:spPr>
          <a:xfrm>
            <a:off x="1080655" y="2005012"/>
            <a:ext cx="4285147" cy="1815882"/>
          </a:xfrm>
          <a:prstGeom prst="rect">
            <a:avLst/>
          </a:prstGeom>
          <a:noFill/>
        </p:spPr>
        <p:txBody>
          <a:bodyPr wrap="none" rtlCol="0">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Grove Moisture sensor</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Grove Light sensor</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Grove PIR sensor</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Grove UV sensor</a:t>
            </a: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04532" y="1648891"/>
            <a:ext cx="3962953" cy="4344006"/>
          </a:xfrm>
        </p:spPr>
      </p:pic>
      <p:sp>
        <p:nvSpPr>
          <p:cNvPr id="11" name="TextBox 10"/>
          <p:cNvSpPr txBox="1"/>
          <p:nvPr/>
        </p:nvSpPr>
        <p:spPr>
          <a:xfrm>
            <a:off x="1276253" y="4752089"/>
            <a:ext cx="4345229" cy="646331"/>
          </a:xfrm>
          <a:prstGeom prst="rect">
            <a:avLst/>
          </a:prstGeom>
          <a:solidFill>
            <a:schemeClr val="bg1">
              <a:lumMod val="95000"/>
            </a:schemeClr>
          </a:solidFill>
        </p:spPr>
        <p:txBody>
          <a:bodyPr wrap="square" rtlCol="0">
            <a:spAutoFit/>
          </a:bodyPr>
          <a:lstStyle/>
          <a:p>
            <a:r>
              <a:rPr lang="en-US" dirty="0">
                <a:latin typeface="Arial" panose="020B0604020202020204" pitchFamily="34" charset="0"/>
                <a:cs typeface="Arial" panose="020B0604020202020204" pitchFamily="34" charset="0"/>
              </a:rPr>
              <a:t>Objective: to understand how to read from digital pins. </a:t>
            </a:r>
          </a:p>
        </p:txBody>
      </p:sp>
      <p:sp>
        <p:nvSpPr>
          <p:cNvPr id="12" name="TextBox 11"/>
          <p:cNvSpPr txBox="1"/>
          <p:nvPr/>
        </p:nvSpPr>
        <p:spPr>
          <a:xfrm>
            <a:off x="3089279" y="5973236"/>
            <a:ext cx="601344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Checkout Arduino Sketch APIs here: </a:t>
            </a:r>
            <a:r>
              <a:rPr lang="en-US" sz="1200" dirty="0">
                <a:latin typeface="Arial" panose="020B0604020202020204" pitchFamily="34" charset="0"/>
                <a:cs typeface="Arial" panose="020B0604020202020204" pitchFamily="34" charset="0"/>
                <a:hlinkClick r:id="rId4"/>
              </a:rPr>
              <a:t>https://www.arduino.cc/en/Reference/HomePage</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7692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Intel XDK</a:t>
            </a:r>
          </a:p>
        </p:txBody>
      </p:sp>
      <p:sp>
        <p:nvSpPr>
          <p:cNvPr id="7" name="Text Placeholder 6"/>
          <p:cNvSpPr>
            <a:spLocks noGrp="1"/>
          </p:cNvSpPr>
          <p:nvPr>
            <p:ph type="body" idx="1"/>
          </p:nvPr>
        </p:nvSpPr>
        <p:spPr/>
        <p:txBody>
          <a:bodyPr/>
          <a:lstStyle/>
          <a:p>
            <a:r>
              <a:rPr lang="en-US" dirty="0"/>
              <a:t>Activity 3</a:t>
            </a: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46</a:t>
            </a:fld>
            <a:endParaRPr lang="en-US"/>
          </a:p>
        </p:txBody>
      </p:sp>
    </p:spTree>
    <p:extLst>
      <p:ext uri="{BB962C8B-B14F-4D97-AF65-F5344CB8AC3E}">
        <p14:creationId xmlns:p14="http://schemas.microsoft.com/office/powerpoint/2010/main" val="32781193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Arial" panose="020B0604020202020204" pitchFamily="34" charset="0"/>
                <a:cs typeface="Arial" panose="020B0604020202020204" pitchFamily="34" charset="0"/>
              </a:rPr>
              <a:t>Intel XDK </a:t>
            </a:r>
            <a:r>
              <a:rPr lang="en-US" b="1" u="sng" dirty="0" err="1">
                <a:latin typeface="Arial" panose="020B0604020202020204" pitchFamily="34" charset="0"/>
                <a:cs typeface="Arial" panose="020B0604020202020204" pitchFamily="34" charset="0"/>
              </a:rPr>
              <a:t>IoT</a:t>
            </a:r>
            <a:endParaRPr lang="en-US" b="1" u="sng" dirty="0">
              <a:latin typeface="Arial" panose="020B0604020202020204" pitchFamily="34" charset="0"/>
              <a:cs typeface="Arial" panose="020B0604020202020204" pitchFamily="34" charset="0"/>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577874"/>
            <a:ext cx="5296861" cy="4351338"/>
          </a:xfrm>
        </p:spPr>
      </p:pic>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47</a:t>
            </a:fld>
            <a:endParaRPr lang="en-US"/>
          </a:p>
        </p:txBody>
      </p:sp>
      <p:pic>
        <p:nvPicPr>
          <p:cNvPr id="8" name="Content Placeholder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7332" y="2896462"/>
            <a:ext cx="1293878" cy="1293878"/>
          </a:xfrm>
          <a:prstGeom prst="rect">
            <a:avLst/>
          </a:prstGeom>
        </p:spPr>
      </p:pic>
      <p:sp>
        <p:nvSpPr>
          <p:cNvPr id="9" name="TextBox 8"/>
          <p:cNvSpPr txBox="1"/>
          <p:nvPr/>
        </p:nvSpPr>
        <p:spPr>
          <a:xfrm>
            <a:off x="6594764" y="3379185"/>
            <a:ext cx="3762568" cy="369332"/>
          </a:xfrm>
          <a:prstGeom prst="rect">
            <a:avLst/>
          </a:prstGeom>
          <a:solidFill>
            <a:schemeClr val="tx1">
              <a:lumMod val="85000"/>
              <a:lumOff val="15000"/>
            </a:schemeClr>
          </a:solidFill>
        </p:spPr>
        <p:txBody>
          <a:bodyPr wrap="none" rtlCol="0">
            <a:spAutoFit/>
          </a:bodyPr>
          <a:lstStyle/>
          <a:p>
            <a:r>
              <a:rPr lang="en-US" b="1" dirty="0">
                <a:solidFill>
                  <a:schemeClr val="bg1"/>
                </a:solidFill>
                <a:latin typeface="Arial" panose="020B0604020202020204" pitchFamily="34" charset="0"/>
                <a:cs typeface="Arial" panose="020B0604020202020204" pitchFamily="34" charset="0"/>
              </a:rPr>
              <a:t>Programming language: </a:t>
            </a:r>
            <a:r>
              <a:rPr lang="en-US" b="1" dirty="0" err="1">
                <a:solidFill>
                  <a:schemeClr val="bg1"/>
                </a:solidFill>
                <a:latin typeface="Arial" panose="020B0604020202020204" pitchFamily="34" charset="0"/>
                <a:cs typeface="Arial" panose="020B0604020202020204" pitchFamily="34" charset="0"/>
              </a:rPr>
              <a:t>NodeJS</a:t>
            </a:r>
            <a:endParaRPr lang="en-US" b="1" dirty="0">
              <a:solidFill>
                <a:schemeClr val="bg1"/>
              </a:solidFill>
              <a:latin typeface="Arial" panose="020B0604020202020204" pitchFamily="34" charset="0"/>
              <a:cs typeface="Arial" panose="020B0604020202020204" pitchFamily="34" charset="0"/>
            </a:endParaRPr>
          </a:p>
        </p:txBody>
      </p:sp>
      <p:sp>
        <p:nvSpPr>
          <p:cNvPr id="10" name="TextBox 9"/>
          <p:cNvSpPr txBox="1"/>
          <p:nvPr/>
        </p:nvSpPr>
        <p:spPr>
          <a:xfrm>
            <a:off x="6594764" y="1577874"/>
            <a:ext cx="418158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Current latest version: 3641</a:t>
            </a:r>
          </a:p>
          <a:p>
            <a:pPr marL="285750" indent="-285750">
              <a:buFont typeface="Arial" panose="020B0604020202020204" pitchFamily="34" charset="0"/>
              <a:buChar char="•"/>
            </a:pPr>
            <a:r>
              <a:rPr lang="en-US" b="1" u="sng" dirty="0"/>
              <a:t>Not really stable</a:t>
            </a:r>
            <a:r>
              <a:rPr lang="en-US" dirty="0"/>
              <a:t>. Otherwise developer is encouraged to develop project directly on Edison (</a:t>
            </a:r>
            <a:r>
              <a:rPr lang="en-US" dirty="0" err="1"/>
              <a:t>ssh</a:t>
            </a:r>
            <a:r>
              <a:rPr lang="en-US" dirty="0"/>
              <a:t>, serial, vim, command-line development)</a:t>
            </a:r>
          </a:p>
        </p:txBody>
      </p:sp>
      <p:sp>
        <p:nvSpPr>
          <p:cNvPr id="11" name="TextBox 10"/>
          <p:cNvSpPr txBox="1"/>
          <p:nvPr/>
        </p:nvSpPr>
        <p:spPr>
          <a:xfrm>
            <a:off x="4486871" y="612408"/>
            <a:ext cx="4215786" cy="830997"/>
          </a:xfrm>
          <a:prstGeom prst="rect">
            <a:avLst/>
          </a:prstGeom>
          <a:solidFill>
            <a:schemeClr val="bg1"/>
          </a:solidFill>
        </p:spPr>
        <p:txBody>
          <a:bodyPr wrap="square" rtlCol="0">
            <a:spAutoFit/>
          </a:bodyPr>
          <a:lstStyle/>
          <a:p>
            <a:r>
              <a:rPr lang="en-US" sz="2400" dirty="0">
                <a:latin typeface="Arial" panose="020B0604020202020204" pitchFamily="34" charset="0"/>
                <a:cs typeface="Arial" panose="020B0604020202020204" pitchFamily="34" charset="0"/>
              </a:rPr>
              <a:t>Building </a:t>
            </a:r>
            <a:r>
              <a:rPr lang="en-US" sz="2400" dirty="0" err="1">
                <a:latin typeface="Arial" panose="020B0604020202020204" pitchFamily="34" charset="0"/>
                <a:cs typeface="Arial" panose="020B0604020202020204" pitchFamily="34" charset="0"/>
              </a:rPr>
              <a:t>IoT</a:t>
            </a:r>
            <a:r>
              <a:rPr lang="en-US" sz="2400" dirty="0">
                <a:latin typeface="Arial" panose="020B0604020202020204" pitchFamily="34" charset="0"/>
                <a:cs typeface="Arial" panose="020B0604020202020204" pitchFamily="34" charset="0"/>
              </a:rPr>
              <a:t> application and HTML5 mobile app</a:t>
            </a:r>
          </a:p>
        </p:txBody>
      </p:sp>
      <p:sp>
        <p:nvSpPr>
          <p:cNvPr id="12" name="TextBox 11"/>
          <p:cNvSpPr txBox="1"/>
          <p:nvPr/>
        </p:nvSpPr>
        <p:spPr>
          <a:xfrm>
            <a:off x="581796" y="5958115"/>
            <a:ext cx="5809667" cy="369332"/>
          </a:xfrm>
          <a:prstGeom prst="rect">
            <a:avLst/>
          </a:prstGeom>
          <a:noFill/>
        </p:spPr>
        <p:txBody>
          <a:bodyPr wrap="none" rtlCol="0">
            <a:spAutoFit/>
          </a:bodyPr>
          <a:lstStyle/>
          <a:p>
            <a:r>
              <a:rPr lang="en-US" dirty="0">
                <a:hlinkClick r:id="rId5"/>
              </a:rPr>
              <a:t>https://software.intel.com/en-us/intel-xdk-iot-edition-guide</a:t>
            </a:r>
            <a:endParaRPr lang="en-US" dirty="0"/>
          </a:p>
        </p:txBody>
      </p:sp>
      <p:sp>
        <p:nvSpPr>
          <p:cNvPr id="13" name="Content Placeholder 7"/>
          <p:cNvSpPr txBox="1">
            <a:spLocks/>
          </p:cNvSpPr>
          <p:nvPr/>
        </p:nvSpPr>
        <p:spPr>
          <a:xfrm>
            <a:off x="6824098" y="4429815"/>
            <a:ext cx="3722914" cy="12295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Brackets*-based IDE for JavaScript* and HTML5 mobile applications. </a:t>
            </a:r>
          </a:p>
          <a:p>
            <a:r>
              <a:rPr lang="en-US" sz="1600"/>
              <a:t>Provides templates for creating new applications and remote debugging.</a:t>
            </a:r>
            <a:endParaRPr lang="en-US" sz="1600" dirty="0"/>
          </a:p>
        </p:txBody>
      </p:sp>
    </p:spTree>
    <p:extLst>
      <p:ext uri="{BB962C8B-B14F-4D97-AF65-F5344CB8AC3E}">
        <p14:creationId xmlns:p14="http://schemas.microsoft.com/office/powerpoint/2010/main" val="962222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pt-BR"/>
              <a:t>USM Intel® Edison Curriculum Modules | Rev0.0.6</a:t>
            </a:r>
            <a:endParaRPr lang="en-US"/>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212" y="1690688"/>
            <a:ext cx="2434529" cy="2746648"/>
          </a:xfrm>
          <a:prstGeom prst="rect">
            <a:avLst/>
          </a:prstGeom>
        </p:spPr>
      </p:pic>
      <p:sp>
        <p:nvSpPr>
          <p:cNvPr id="7" name="TextBox 6"/>
          <p:cNvSpPr txBox="1"/>
          <p:nvPr/>
        </p:nvSpPr>
        <p:spPr>
          <a:xfrm>
            <a:off x="3504060" y="1690688"/>
            <a:ext cx="1623502" cy="1815882"/>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This is your workspace panel. All files that you work will be listed here. Perform right click on the panel to create a new file. </a:t>
            </a:r>
          </a:p>
        </p:txBody>
      </p:sp>
      <p:sp>
        <p:nvSpPr>
          <p:cNvPr id="8" name="TextBox 7"/>
          <p:cNvSpPr txBox="1"/>
          <p:nvPr/>
        </p:nvSpPr>
        <p:spPr>
          <a:xfrm>
            <a:off x="6096000" y="1751039"/>
            <a:ext cx="5113951" cy="1384995"/>
          </a:xfrm>
          <a:prstGeom prst="rect">
            <a:avLst/>
          </a:prstGeom>
          <a:noFill/>
        </p:spPr>
        <p:txBody>
          <a:bodyPr wrap="square" numCol="1" rtlCol="0">
            <a:spAutoFit/>
          </a:bodyPr>
          <a:lstStyle/>
          <a:p>
            <a:r>
              <a:rPr lang="en-US" sz="1400" b="1" dirty="0">
                <a:latin typeface="Arial" panose="020B0604020202020204" pitchFamily="34" charset="0"/>
                <a:cs typeface="Arial" panose="020B0604020202020204" pitchFamily="34" charset="0"/>
              </a:rPr>
              <a:t>1. </a:t>
            </a:r>
            <a:r>
              <a:rPr lang="en-US" sz="1400" dirty="0">
                <a:latin typeface="Arial" panose="020B0604020202020204" pitchFamily="34" charset="0"/>
                <a:cs typeface="Arial" panose="020B0604020202020204" pitchFamily="34" charset="0"/>
              </a:rPr>
              <a:t>Upload – upload current project on device. Resolve dependencies in </a:t>
            </a:r>
            <a:r>
              <a:rPr lang="en-US" sz="1400" i="1" dirty="0" err="1">
                <a:latin typeface="Arial" panose="020B0604020202020204" pitchFamily="34" charset="0"/>
                <a:cs typeface="Arial" panose="020B0604020202020204" pitchFamily="34" charset="0"/>
              </a:rPr>
              <a:t>package.json</a:t>
            </a:r>
            <a:r>
              <a:rPr lang="en-US" sz="1400" dirty="0">
                <a:latin typeface="Arial" panose="020B0604020202020204" pitchFamily="34" charset="0"/>
                <a:cs typeface="Arial" panose="020B0604020202020204" pitchFamily="34" charset="0"/>
              </a:rPr>
              <a:t> and install them on the device. </a:t>
            </a:r>
          </a:p>
          <a:p>
            <a:r>
              <a:rPr lang="en-US" sz="1400" b="1" dirty="0">
                <a:latin typeface="Arial" panose="020B0604020202020204" pitchFamily="34" charset="0"/>
                <a:cs typeface="Arial" panose="020B0604020202020204" pitchFamily="34" charset="0"/>
              </a:rPr>
              <a:t>2. </a:t>
            </a:r>
            <a:r>
              <a:rPr lang="en-US" sz="1400" dirty="0">
                <a:latin typeface="Arial" panose="020B0604020202020204" pitchFamily="34" charset="0"/>
                <a:cs typeface="Arial" panose="020B0604020202020204" pitchFamily="34" charset="0"/>
              </a:rPr>
              <a:t>Stop – stop the project/process currently running.</a:t>
            </a:r>
          </a:p>
          <a:p>
            <a:r>
              <a:rPr lang="en-US" sz="1400" b="1" dirty="0">
                <a:latin typeface="Arial" panose="020B0604020202020204" pitchFamily="34" charset="0"/>
                <a:cs typeface="Arial" panose="020B0604020202020204" pitchFamily="34" charset="0"/>
              </a:rPr>
              <a:t>3. </a:t>
            </a:r>
            <a:r>
              <a:rPr lang="en-US" sz="1400" dirty="0">
                <a:latin typeface="Arial" panose="020B0604020202020204" pitchFamily="34" charset="0"/>
                <a:cs typeface="Arial" panose="020B0604020202020204" pitchFamily="34" charset="0"/>
              </a:rPr>
              <a:t>Run – run project that is currently installed. </a:t>
            </a:r>
          </a:p>
          <a:p>
            <a:r>
              <a:rPr lang="en-US" sz="1400" b="1" dirty="0">
                <a:latin typeface="Arial" panose="020B0604020202020204" pitchFamily="34" charset="0"/>
                <a:cs typeface="Arial" panose="020B0604020202020204" pitchFamily="34" charset="0"/>
              </a:rPr>
              <a:t>4. </a:t>
            </a:r>
            <a:r>
              <a:rPr lang="en-US" sz="1400" dirty="0">
                <a:latin typeface="Arial" panose="020B0604020202020204" pitchFamily="34" charset="0"/>
                <a:cs typeface="Arial" panose="020B0604020202020204" pitchFamily="34" charset="0"/>
              </a:rPr>
              <a:t>Debug – remotely debug the project.</a:t>
            </a:r>
          </a:p>
          <a:p>
            <a:r>
              <a:rPr lang="en-US" sz="1400" b="1" dirty="0">
                <a:latin typeface="Arial" panose="020B0604020202020204" pitchFamily="34" charset="0"/>
                <a:cs typeface="Arial" panose="020B0604020202020204" pitchFamily="34" charset="0"/>
              </a:rPr>
              <a:t>5. </a:t>
            </a:r>
            <a:r>
              <a:rPr lang="en-US" sz="1400" dirty="0">
                <a:latin typeface="Arial" panose="020B0604020202020204" pitchFamily="34" charset="0"/>
                <a:cs typeface="Arial" panose="020B0604020202020204" pitchFamily="34" charset="0"/>
              </a:rPr>
              <a:t>Manage daemon / </a:t>
            </a:r>
            <a:r>
              <a:rPr lang="en-US" sz="1400" dirty="0" err="1">
                <a:latin typeface="Arial" panose="020B0604020202020204" pitchFamily="34" charset="0"/>
                <a:cs typeface="Arial" panose="020B0604020202020204" pitchFamily="34" charset="0"/>
              </a:rPr>
              <a:t>IoT</a:t>
            </a:r>
            <a:r>
              <a:rPr lang="en-US" sz="1400" dirty="0">
                <a:latin typeface="Arial" panose="020B0604020202020204" pitchFamily="34" charset="0"/>
                <a:cs typeface="Arial" panose="020B0604020202020204" pitchFamily="34" charset="0"/>
              </a:rPr>
              <a:t> device. </a:t>
            </a:r>
          </a:p>
        </p:txBody>
      </p:sp>
      <p:sp>
        <p:nvSpPr>
          <p:cNvPr id="9" name="TextBox 8"/>
          <p:cNvSpPr txBox="1"/>
          <p:nvPr/>
        </p:nvSpPr>
        <p:spPr>
          <a:xfrm>
            <a:off x="4444879" y="5356811"/>
            <a:ext cx="7203330" cy="738664"/>
          </a:xfrm>
          <a:prstGeom prst="rect">
            <a:avLst/>
          </a:prstGeom>
          <a:noFill/>
        </p:spPr>
        <p:txBody>
          <a:bodyPr wrap="square" numCol="1" rtlCol="0">
            <a:spAutoFit/>
          </a:bodyPr>
          <a:lstStyle/>
          <a:p>
            <a:r>
              <a:rPr lang="en-US" sz="1400" b="1" dirty="0">
                <a:latin typeface="Arial" panose="020B0604020202020204" pitchFamily="34" charset="0"/>
                <a:cs typeface="Arial" panose="020B0604020202020204" pitchFamily="34" charset="0"/>
              </a:rPr>
              <a:t>6</a:t>
            </a:r>
            <a:r>
              <a:rPr lang="en-US" sz="1400" dirty="0">
                <a:latin typeface="Arial" panose="020B0604020202020204" pitchFamily="34" charset="0"/>
                <a:cs typeface="Arial" panose="020B0604020202020204" pitchFamily="34" charset="0"/>
              </a:rPr>
              <a:t>. Connect to </a:t>
            </a:r>
            <a:r>
              <a:rPr lang="en-US" sz="1400" dirty="0" err="1">
                <a:latin typeface="Arial" panose="020B0604020202020204" pitchFamily="34" charset="0"/>
                <a:cs typeface="Arial" panose="020B0604020202020204" pitchFamily="34" charset="0"/>
              </a:rPr>
              <a:t>IoT</a:t>
            </a:r>
            <a:r>
              <a:rPr lang="en-US" sz="1400" dirty="0">
                <a:latin typeface="Arial" panose="020B0604020202020204" pitchFamily="34" charset="0"/>
                <a:cs typeface="Arial" panose="020B0604020202020204" pitchFamily="34" charset="0"/>
              </a:rPr>
              <a:t> device. Rescan to discover for devices or you can connect manually.</a:t>
            </a:r>
          </a:p>
          <a:p>
            <a:r>
              <a:rPr lang="en-US" sz="1400" b="1" dirty="0">
                <a:latin typeface="Arial" panose="020B0604020202020204" pitchFamily="34" charset="0"/>
                <a:cs typeface="Arial" panose="020B0604020202020204" pitchFamily="34" charset="0"/>
              </a:rPr>
              <a:t>7</a:t>
            </a:r>
            <a:r>
              <a:rPr lang="en-US" sz="1400" dirty="0">
                <a:latin typeface="Arial" panose="020B0604020202020204" pitchFamily="34" charset="0"/>
                <a:cs typeface="Arial" panose="020B0604020202020204" pitchFamily="34" charset="0"/>
              </a:rPr>
              <a:t>. SSH Terminal - Allows you to connect your </a:t>
            </a:r>
            <a:r>
              <a:rPr lang="en-US" sz="1400" dirty="0" err="1">
                <a:latin typeface="Arial" panose="020B0604020202020204" pitchFamily="34" charset="0"/>
                <a:cs typeface="Arial" panose="020B0604020202020204" pitchFamily="34" charset="0"/>
              </a:rPr>
              <a:t>IoT</a:t>
            </a:r>
            <a:r>
              <a:rPr lang="en-US" sz="1400" dirty="0">
                <a:latin typeface="Arial" panose="020B0604020202020204" pitchFamily="34" charset="0"/>
                <a:cs typeface="Arial" panose="020B0604020202020204" pitchFamily="34" charset="0"/>
              </a:rPr>
              <a:t> device through SSH.</a:t>
            </a:r>
          </a:p>
          <a:p>
            <a:r>
              <a:rPr lang="en-US" sz="1400" b="1" dirty="0">
                <a:latin typeface="Arial" panose="020B0604020202020204" pitchFamily="34" charset="0"/>
                <a:cs typeface="Arial" panose="020B0604020202020204" pitchFamily="34" charset="0"/>
              </a:rPr>
              <a:t>8</a:t>
            </a:r>
            <a:r>
              <a:rPr lang="en-US" sz="1400" dirty="0">
                <a:latin typeface="Arial" panose="020B0604020202020204" pitchFamily="34" charset="0"/>
                <a:cs typeface="Arial" panose="020B0604020202020204" pitchFamily="34" charset="0"/>
              </a:rPr>
              <a:t>. Serial Terminal – connect </a:t>
            </a:r>
            <a:r>
              <a:rPr lang="en-US" sz="1400" dirty="0" err="1">
                <a:latin typeface="Arial" panose="020B0604020202020204" pitchFamily="34" charset="0"/>
                <a:cs typeface="Arial" panose="020B0604020202020204" pitchFamily="34" charset="0"/>
              </a:rPr>
              <a:t>IoT</a:t>
            </a:r>
            <a:r>
              <a:rPr lang="en-US" sz="1400" dirty="0">
                <a:latin typeface="Arial" panose="020B0604020202020204" pitchFamily="34" charset="0"/>
                <a:cs typeface="Arial" panose="020B0604020202020204" pitchFamily="34" charset="0"/>
              </a:rPr>
              <a:t> device through serial connection. </a:t>
            </a:r>
          </a:p>
        </p:txBody>
      </p:sp>
      <p:sp>
        <p:nvSpPr>
          <p:cNvPr id="29" name="Title 1"/>
          <p:cNvSpPr>
            <a:spLocks noGrp="1"/>
          </p:cNvSpPr>
          <p:nvPr>
            <p:ph type="title"/>
          </p:nvPr>
        </p:nvSpPr>
        <p:spPr>
          <a:xfrm>
            <a:off x="838200" y="365125"/>
            <a:ext cx="10515600" cy="1325563"/>
          </a:xfrm>
        </p:spPr>
        <p:txBody>
          <a:bodyPr/>
          <a:lstStyle/>
          <a:p>
            <a:r>
              <a:rPr lang="en-US" dirty="0"/>
              <a:t>Intel XDK IDE: Explained</a:t>
            </a:r>
          </a:p>
        </p:txBody>
      </p:sp>
      <p:sp>
        <p:nvSpPr>
          <p:cNvPr id="2" name="Slide Number Placeholder 1"/>
          <p:cNvSpPr>
            <a:spLocks noGrp="1"/>
          </p:cNvSpPr>
          <p:nvPr>
            <p:ph type="sldNum" sz="quarter" idx="12"/>
          </p:nvPr>
        </p:nvSpPr>
        <p:spPr/>
        <p:txBody>
          <a:bodyPr/>
          <a:lstStyle/>
          <a:p>
            <a:fld id="{0573D1C5-4CD4-4B1F-997F-E8E8F7CE6229}" type="slidenum">
              <a:rPr lang="en-US" smtClean="0"/>
              <a:pPr/>
              <a:t>48</a:t>
            </a:fld>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0793" y="3787228"/>
            <a:ext cx="5992061" cy="851952"/>
          </a:xfrm>
          <a:prstGeom prst="rect">
            <a:avLst/>
          </a:prstGeom>
        </p:spPr>
      </p:pic>
      <p:sp>
        <p:nvSpPr>
          <p:cNvPr id="5" name="Rectangle 4"/>
          <p:cNvSpPr/>
          <p:nvPr/>
        </p:nvSpPr>
        <p:spPr>
          <a:xfrm>
            <a:off x="8715889" y="3422131"/>
            <a:ext cx="311727" cy="31172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30" name="Rectangle 29"/>
          <p:cNvSpPr/>
          <p:nvPr/>
        </p:nvSpPr>
        <p:spPr>
          <a:xfrm>
            <a:off x="9196414" y="3425598"/>
            <a:ext cx="311727" cy="31172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31" name="Rectangle 30"/>
          <p:cNvSpPr/>
          <p:nvPr/>
        </p:nvSpPr>
        <p:spPr>
          <a:xfrm>
            <a:off x="9608127" y="3425598"/>
            <a:ext cx="311727" cy="31172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32" name="Rectangle 31"/>
          <p:cNvSpPr/>
          <p:nvPr/>
        </p:nvSpPr>
        <p:spPr>
          <a:xfrm>
            <a:off x="9982200" y="3425598"/>
            <a:ext cx="311727" cy="31172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33" name="Rectangle 32"/>
          <p:cNvSpPr/>
          <p:nvPr/>
        </p:nvSpPr>
        <p:spPr>
          <a:xfrm>
            <a:off x="10462725" y="3422131"/>
            <a:ext cx="311727" cy="31172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34" name="Rectangle 33"/>
          <p:cNvSpPr/>
          <p:nvPr/>
        </p:nvSpPr>
        <p:spPr>
          <a:xfrm>
            <a:off x="5397265" y="4776367"/>
            <a:ext cx="311727" cy="31172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35" name="Rectangle 34"/>
          <p:cNvSpPr/>
          <p:nvPr/>
        </p:nvSpPr>
        <p:spPr>
          <a:xfrm>
            <a:off x="6560033" y="4776367"/>
            <a:ext cx="311727" cy="31172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a:t>
            </a:r>
          </a:p>
        </p:txBody>
      </p:sp>
      <p:sp>
        <p:nvSpPr>
          <p:cNvPr id="36" name="Rectangle 35"/>
          <p:cNvSpPr/>
          <p:nvPr/>
        </p:nvSpPr>
        <p:spPr>
          <a:xfrm>
            <a:off x="7734817" y="4776367"/>
            <a:ext cx="311727" cy="31172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a:t>
            </a:r>
          </a:p>
        </p:txBody>
      </p:sp>
    </p:spTree>
    <p:extLst>
      <p:ext uri="{BB962C8B-B14F-4D97-AF65-F5344CB8AC3E}">
        <p14:creationId xmlns:p14="http://schemas.microsoft.com/office/powerpoint/2010/main" val="995921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XDK: Connect to Edison</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5217" y="1859973"/>
            <a:ext cx="4900783" cy="1877745"/>
          </a:xfrm>
        </p:spPr>
      </p:pic>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49</a:t>
            </a:fld>
            <a:endParaRPr lang="en-US"/>
          </a:p>
        </p:txBody>
      </p:sp>
      <p:sp>
        <p:nvSpPr>
          <p:cNvPr id="7" name="TextBox 6"/>
          <p:cNvSpPr txBox="1"/>
          <p:nvPr/>
        </p:nvSpPr>
        <p:spPr>
          <a:xfrm>
            <a:off x="6594764" y="1859973"/>
            <a:ext cx="4181582"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Click </a:t>
            </a:r>
            <a:r>
              <a:rPr lang="en-US" sz="2400" b="1" i="1" dirty="0"/>
              <a:t>Rescan for Devices</a:t>
            </a:r>
            <a:r>
              <a:rPr lang="en-US" sz="2400" dirty="0"/>
              <a:t> to discover your Edison board. </a:t>
            </a:r>
          </a:p>
          <a:p>
            <a:endParaRPr lang="en-US" sz="2400" dirty="0"/>
          </a:p>
          <a:p>
            <a:pPr marL="285750" indent="-285750">
              <a:buFont typeface="Arial" panose="020B0604020202020204" pitchFamily="34" charset="0"/>
              <a:buChar char="•"/>
            </a:pPr>
            <a:r>
              <a:rPr lang="en-US" sz="2400" dirty="0"/>
              <a:t>Spot your Edison board appeared on the list. Default account is root. Just put your password and click </a:t>
            </a:r>
            <a:r>
              <a:rPr lang="en-US" sz="2400" b="1" i="1" dirty="0"/>
              <a:t>Connect</a:t>
            </a:r>
            <a:r>
              <a:rPr lang="en-US" sz="2400" dirty="0"/>
              <a:t>. </a:t>
            </a:r>
          </a:p>
        </p:txBody>
      </p:sp>
      <p:sp>
        <p:nvSpPr>
          <p:cNvPr id="8" name="TextBox 7"/>
          <p:cNvSpPr txBox="1"/>
          <p:nvPr/>
        </p:nvSpPr>
        <p:spPr>
          <a:xfrm>
            <a:off x="2494334" y="5439938"/>
            <a:ext cx="8042047" cy="738664"/>
          </a:xfrm>
          <a:prstGeom prst="rect">
            <a:avLst/>
          </a:prstGeom>
          <a:noFill/>
        </p:spPr>
        <p:txBody>
          <a:bodyPr wrap="square" numCol="1" rtlCol="0">
            <a:spAutoFit/>
          </a:bodyPr>
          <a:lstStyle/>
          <a:p>
            <a:r>
              <a:rPr lang="en-US" sz="1400" dirty="0">
                <a:latin typeface="Arial" panose="020B0604020202020204" pitchFamily="34" charset="0"/>
                <a:cs typeface="Arial" panose="020B0604020202020204" pitchFamily="34" charset="0"/>
              </a:rPr>
              <a:t>p/s: If everything goes wrong, you can add your Edison board manually but with the condition that you know the IP Address. Setup </a:t>
            </a:r>
            <a:r>
              <a:rPr lang="en-US" sz="1400" b="1" dirty="0">
                <a:latin typeface="Arial" panose="020B0604020202020204" pitchFamily="34" charset="0"/>
                <a:cs typeface="Arial" panose="020B0604020202020204" pitchFamily="34" charset="0"/>
              </a:rPr>
              <a:t>Serial connection </a:t>
            </a:r>
            <a:r>
              <a:rPr lang="en-US" sz="1400" dirty="0">
                <a:latin typeface="Arial" panose="020B0604020202020204" pitchFamily="34" charset="0"/>
                <a:cs typeface="Arial" panose="020B0604020202020204" pitchFamily="34" charset="0"/>
              </a:rPr>
              <a:t>and </a:t>
            </a:r>
            <a:r>
              <a:rPr lang="en-US" sz="1400" b="1" dirty="0">
                <a:latin typeface="Arial" panose="020B0604020202020204" pitchFamily="34" charset="0"/>
                <a:cs typeface="Arial" panose="020B0604020202020204" pitchFamily="34" charset="0"/>
              </a:rPr>
              <a:t>access command-line terminal</a:t>
            </a:r>
            <a:r>
              <a:rPr lang="en-US" sz="1400" dirty="0">
                <a:latin typeface="Arial" panose="020B0604020202020204" pitchFamily="34" charset="0"/>
                <a:cs typeface="Arial" panose="020B0604020202020204" pitchFamily="34" charset="0"/>
              </a:rPr>
              <a:t> and also use </a:t>
            </a:r>
            <a:r>
              <a:rPr lang="en-US" sz="1400" b="1" i="1" dirty="0" err="1">
                <a:latin typeface="Arial" panose="020B0604020202020204" pitchFamily="34" charset="0"/>
                <a:cs typeface="Arial" panose="020B0604020202020204" pitchFamily="34" charset="0"/>
              </a:rPr>
              <a:t>ifconfig</a:t>
            </a:r>
            <a:r>
              <a:rPr lang="en-US" sz="1400" dirty="0">
                <a:latin typeface="Arial" panose="020B0604020202020204" pitchFamily="34" charset="0"/>
                <a:cs typeface="Arial" panose="020B0604020202020204" pitchFamily="34" charset="0"/>
              </a:rPr>
              <a:t> to discover the IP Address. Then click </a:t>
            </a:r>
            <a:r>
              <a:rPr lang="en-US" sz="1400" b="1" i="1" u="sng" dirty="0">
                <a:latin typeface="Arial" panose="020B0604020202020204" pitchFamily="34" charset="0"/>
                <a:cs typeface="Arial" panose="020B0604020202020204" pitchFamily="34" charset="0"/>
              </a:rPr>
              <a:t>Add Manual Connection</a:t>
            </a:r>
            <a:r>
              <a:rPr lang="en-US" sz="1400" dirty="0">
                <a:latin typeface="Arial" panose="020B0604020202020204" pitchFamily="34" charset="0"/>
                <a:cs typeface="Arial" panose="020B0604020202020204" pitchFamily="34" charset="0"/>
              </a:rPr>
              <a:t> to start connect. </a:t>
            </a:r>
          </a:p>
        </p:txBody>
      </p:sp>
    </p:spTree>
    <p:extLst>
      <p:ext uri="{BB962C8B-B14F-4D97-AF65-F5344CB8AC3E}">
        <p14:creationId xmlns:p14="http://schemas.microsoft.com/office/powerpoint/2010/main" val="1597281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800" b="1" dirty="0"/>
              <a:t>F&amp;B</a:t>
            </a:r>
          </a:p>
        </p:txBody>
      </p:sp>
      <p:sp>
        <p:nvSpPr>
          <p:cNvPr id="3" name="Content Placeholder 2"/>
          <p:cNvSpPr>
            <a:spLocks noGrp="1"/>
          </p:cNvSpPr>
          <p:nvPr>
            <p:ph idx="1"/>
          </p:nvPr>
        </p:nvSpPr>
        <p:spPr/>
        <p:txBody>
          <a:bodyPr>
            <a:normAutofit/>
          </a:bodyPr>
          <a:lstStyle/>
          <a:p>
            <a:pPr marL="0" indent="0">
              <a:buNone/>
            </a:pPr>
            <a:r>
              <a:rPr lang="en-US" sz="5400" dirty="0"/>
              <a:t>BJIM, Level 5</a:t>
            </a:r>
          </a:p>
          <a:p>
            <a:pPr marL="0" indent="0">
              <a:buNone/>
            </a:pPr>
            <a:endParaRPr lang="en-US" sz="3600" dirty="0"/>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5</a:t>
            </a:fld>
            <a:endParaRPr lang="en-US"/>
          </a:p>
        </p:txBody>
      </p:sp>
    </p:spTree>
    <p:extLst>
      <p:ext uri="{BB962C8B-B14F-4D97-AF65-F5344CB8AC3E}">
        <p14:creationId xmlns:p14="http://schemas.microsoft.com/office/powerpoint/2010/main" val="30532779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463" y="1799303"/>
            <a:ext cx="7154273" cy="2781688"/>
          </a:xfrm>
          <a:prstGeom prst="rect">
            <a:avLst/>
          </a:prstGeom>
        </p:spPr>
      </p:pic>
      <p:sp>
        <p:nvSpPr>
          <p:cNvPr id="2" name="Title 1"/>
          <p:cNvSpPr>
            <a:spLocks noGrp="1"/>
          </p:cNvSpPr>
          <p:nvPr>
            <p:ph type="title"/>
          </p:nvPr>
        </p:nvSpPr>
        <p:spPr/>
        <p:txBody>
          <a:bodyPr/>
          <a:lstStyle/>
          <a:p>
            <a:r>
              <a:rPr lang="en-US" dirty="0"/>
              <a:t>Intel XDK IDE: Running your project</a:t>
            </a: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50</a:t>
            </a:fld>
            <a:endParaRPr lang="en-US"/>
          </a:p>
        </p:txBody>
      </p:sp>
      <p:sp>
        <p:nvSpPr>
          <p:cNvPr id="6" name="TextBox 5"/>
          <p:cNvSpPr txBox="1"/>
          <p:nvPr/>
        </p:nvSpPr>
        <p:spPr>
          <a:xfrm>
            <a:off x="7615736" y="1892765"/>
            <a:ext cx="4181582"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Click </a:t>
            </a:r>
            <a:r>
              <a:rPr lang="en-US" sz="2000" b="1" i="1" dirty="0">
                <a:latin typeface="Arial" panose="020B0604020202020204" pitchFamily="34" charset="0"/>
                <a:cs typeface="Arial" panose="020B0604020202020204" pitchFamily="34" charset="0"/>
              </a:rPr>
              <a:t>Upload. </a:t>
            </a:r>
            <a:r>
              <a:rPr lang="en-US" sz="2000" i="1" dirty="0">
                <a:latin typeface="Arial" panose="020B0604020202020204" pitchFamily="34" charset="0"/>
                <a:cs typeface="Arial" panose="020B0604020202020204" pitchFamily="34" charset="0"/>
              </a:rPr>
              <a:t>This will upload your project and system will resolve all project’s dependencies from </a:t>
            </a:r>
            <a:r>
              <a:rPr lang="en-US" sz="2000" i="1" dirty="0" err="1">
                <a:latin typeface="Arial" panose="020B0604020202020204" pitchFamily="34" charset="0"/>
                <a:cs typeface="Arial" panose="020B0604020202020204" pitchFamily="34" charset="0"/>
              </a:rPr>
              <a:t>package.json</a:t>
            </a:r>
            <a:r>
              <a:rPr lang="en-US" sz="2000" i="1" dirty="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Click </a:t>
            </a:r>
            <a:r>
              <a:rPr lang="en-US" sz="2000" b="1" i="1" dirty="0">
                <a:latin typeface="Arial" panose="020B0604020202020204" pitchFamily="34" charset="0"/>
                <a:cs typeface="Arial" panose="020B0604020202020204" pitchFamily="34" charset="0"/>
              </a:rPr>
              <a:t>Run</a:t>
            </a:r>
            <a:r>
              <a:rPr lang="en-US" sz="2000" dirty="0">
                <a:latin typeface="Arial" panose="020B0604020202020204" pitchFamily="34" charset="0"/>
                <a:cs typeface="Arial" panose="020B0604020202020204" pitchFamily="34" charset="0"/>
              </a:rPr>
              <a:t> to run your project. Checkout logs output from terminal to identify the issues for immediate bug fixes.  </a:t>
            </a:r>
          </a:p>
        </p:txBody>
      </p:sp>
      <p:sp>
        <p:nvSpPr>
          <p:cNvPr id="7" name="TextBox 6"/>
          <p:cNvSpPr txBox="1"/>
          <p:nvPr/>
        </p:nvSpPr>
        <p:spPr>
          <a:xfrm>
            <a:off x="2074976" y="5850616"/>
            <a:ext cx="8042047" cy="307777"/>
          </a:xfrm>
          <a:prstGeom prst="rect">
            <a:avLst/>
          </a:prstGeom>
          <a:noFill/>
        </p:spPr>
        <p:txBody>
          <a:bodyPr wrap="square" numCol="1" rtlCol="0">
            <a:spAutoFit/>
          </a:bodyPr>
          <a:lstStyle/>
          <a:p>
            <a:r>
              <a:rPr lang="en-US" sz="1400" dirty="0">
                <a:latin typeface="Arial" panose="020B0604020202020204" pitchFamily="34" charset="0"/>
                <a:cs typeface="Arial" panose="020B0604020202020204" pitchFamily="34" charset="0"/>
              </a:rPr>
              <a:t>p/s: Kindly note that the default path of your XDK project in Edison is: </a:t>
            </a:r>
            <a:r>
              <a:rPr lang="en-US" sz="1400" b="1" u="sng" dirty="0">
                <a:latin typeface="Arial" panose="020B0604020202020204" pitchFamily="34" charset="0"/>
                <a:cs typeface="Arial" panose="020B0604020202020204" pitchFamily="34" charset="0"/>
              </a:rPr>
              <a:t>/home/root/.</a:t>
            </a:r>
            <a:r>
              <a:rPr lang="en-US" sz="1400" b="1" u="sng" dirty="0" err="1">
                <a:latin typeface="Arial" panose="020B0604020202020204" pitchFamily="34" charset="0"/>
                <a:cs typeface="Arial" panose="020B0604020202020204" pitchFamily="34" charset="0"/>
              </a:rPr>
              <a:t>node_app_slot</a:t>
            </a:r>
            <a:endParaRPr lang="en-US" sz="1400"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03115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Experience slow uploading…</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6827" y="1525394"/>
            <a:ext cx="5923545" cy="4830956"/>
          </a:xfrm>
        </p:spPr>
      </p:pic>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51</a:t>
            </a:fld>
            <a:endParaRPr lang="en-US"/>
          </a:p>
        </p:txBody>
      </p:sp>
      <p:sp>
        <p:nvSpPr>
          <p:cNvPr id="7" name="TextBox 6"/>
          <p:cNvSpPr txBox="1"/>
          <p:nvPr/>
        </p:nvSpPr>
        <p:spPr>
          <a:xfrm>
            <a:off x="7280564" y="2071832"/>
            <a:ext cx="4181582" cy="2308324"/>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As expected since the project is transferred via </a:t>
            </a:r>
            <a:r>
              <a:rPr lang="en-US" sz="2400" dirty="0" err="1">
                <a:latin typeface="Arial" panose="020B0604020202020204" pitchFamily="34" charset="0"/>
                <a:cs typeface="Arial" panose="020B0604020202020204" pitchFamily="34" charset="0"/>
              </a:rPr>
              <a:t>WiFi</a:t>
            </a:r>
            <a:r>
              <a:rPr lang="en-US" sz="2400" dirty="0">
                <a:latin typeface="Arial" panose="020B0604020202020204" pitchFamily="34" charset="0"/>
                <a:cs typeface="Arial" panose="020B0604020202020204" pitchFamily="34" charset="0"/>
              </a:rPr>
              <a:t>. If this irritates you then we suggest you start with traditional command-line style of development. </a:t>
            </a:r>
          </a:p>
        </p:txBody>
      </p:sp>
    </p:spTree>
    <p:extLst>
      <p:ext uri="{BB962C8B-B14F-4D97-AF65-F5344CB8AC3E}">
        <p14:creationId xmlns:p14="http://schemas.microsoft.com/office/powerpoint/2010/main" val="24611493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intensive features </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986756"/>
            <a:ext cx="6096000" cy="3124200"/>
          </a:xfrm>
        </p:spPr>
      </p:pic>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52</a:t>
            </a:fld>
            <a:endParaRPr lang="en-US"/>
          </a:p>
        </p:txBody>
      </p:sp>
      <p:sp>
        <p:nvSpPr>
          <p:cNvPr id="7" name="TextBox 6"/>
          <p:cNvSpPr txBox="1"/>
          <p:nvPr/>
        </p:nvSpPr>
        <p:spPr>
          <a:xfrm>
            <a:off x="7010401" y="2225417"/>
            <a:ext cx="3619499" cy="2308324"/>
          </a:xfrm>
          <a:prstGeom prst="rect">
            <a:avLst/>
          </a:prstGeom>
          <a:noFill/>
        </p:spPr>
        <p:txBody>
          <a:bodyPr wrap="square" rtlCol="0">
            <a:spAutoFit/>
          </a:bodyPr>
          <a:lstStyle/>
          <a:p>
            <a:r>
              <a:rPr lang="en-US" sz="1600" b="1" dirty="0">
                <a:latin typeface="+mj-lt"/>
              </a:rPr>
              <a:t>Connect DC</a:t>
            </a:r>
            <a:r>
              <a:rPr lang="en-US" sz="1600" dirty="0">
                <a:latin typeface="+mj-lt"/>
              </a:rPr>
              <a:t> power supply for power intensive features. This setup allows you to configure Edison into either Host mode or Device mode (</a:t>
            </a:r>
            <a:r>
              <a:rPr lang="en-US" sz="1600" b="1" dirty="0">
                <a:latin typeface="+mj-lt"/>
              </a:rPr>
              <a:t>use slider </a:t>
            </a:r>
            <a:r>
              <a:rPr lang="en-US" sz="1600" b="1" dirty="0" err="1">
                <a:latin typeface="+mj-lt"/>
              </a:rPr>
              <a:t>microswitch</a:t>
            </a:r>
            <a:r>
              <a:rPr lang="en-US" sz="1600" b="1" dirty="0">
                <a:latin typeface="+mj-lt"/>
              </a:rPr>
              <a:t> to toggle up or down</a:t>
            </a:r>
            <a:r>
              <a:rPr lang="en-US" sz="1600" dirty="0">
                <a:latin typeface="+mj-lt"/>
              </a:rPr>
              <a:t>). This setup extends Edison capability for rich development mode which make it easy to configure host/device mode without interrupting the board. </a:t>
            </a:r>
          </a:p>
        </p:txBody>
      </p:sp>
      <p:sp>
        <p:nvSpPr>
          <p:cNvPr id="10" name="Oval 9"/>
          <p:cNvSpPr/>
          <p:nvPr/>
        </p:nvSpPr>
        <p:spPr>
          <a:xfrm>
            <a:off x="1304925" y="5452062"/>
            <a:ext cx="205581" cy="205581"/>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11" name="Oval 10"/>
          <p:cNvSpPr/>
          <p:nvPr/>
        </p:nvSpPr>
        <p:spPr>
          <a:xfrm>
            <a:off x="5339556" y="3591069"/>
            <a:ext cx="205581" cy="205581"/>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12" name="TextBox 11"/>
          <p:cNvSpPr txBox="1"/>
          <p:nvPr/>
        </p:nvSpPr>
        <p:spPr>
          <a:xfrm>
            <a:off x="1510506" y="5400963"/>
            <a:ext cx="8298426" cy="307777"/>
          </a:xfrm>
          <a:prstGeom prst="rect">
            <a:avLst/>
          </a:prstGeom>
          <a:noFill/>
        </p:spPr>
        <p:txBody>
          <a:bodyPr wrap="none" rtlCol="0">
            <a:spAutoFit/>
          </a:bodyPr>
          <a:lstStyle/>
          <a:p>
            <a:r>
              <a:rPr lang="en-US" sz="1400" i="1" dirty="0">
                <a:latin typeface="+mj-lt"/>
              </a:rPr>
              <a:t>Kindly notice that the slider </a:t>
            </a:r>
            <a:r>
              <a:rPr lang="en-US" sz="1400" i="1" dirty="0" err="1">
                <a:latin typeface="+mj-lt"/>
              </a:rPr>
              <a:t>microswitch</a:t>
            </a:r>
            <a:r>
              <a:rPr lang="en-US" sz="1400" i="1" dirty="0">
                <a:latin typeface="+mj-lt"/>
              </a:rPr>
              <a:t> is toggled up to enable Host mode (connecting peripherals on USB port). </a:t>
            </a:r>
          </a:p>
        </p:txBody>
      </p:sp>
    </p:spTree>
    <p:extLst>
      <p:ext uri="{BB962C8B-B14F-4D97-AF65-F5344CB8AC3E}">
        <p14:creationId xmlns:p14="http://schemas.microsoft.com/office/powerpoint/2010/main" val="38455299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err="1">
                <a:latin typeface="Arial" panose="020B0604020202020204" pitchFamily="34" charset="0"/>
                <a:cs typeface="Arial" panose="020B0604020202020204" pitchFamily="34" charset="0"/>
              </a:rPr>
              <a:t>IoT</a:t>
            </a:r>
            <a:r>
              <a:rPr lang="en-US" b="1" u="sng" dirty="0">
                <a:latin typeface="Arial" panose="020B0604020202020204" pitchFamily="34" charset="0"/>
                <a:cs typeface="Arial" panose="020B0604020202020204" pitchFamily="34" charset="0"/>
              </a:rPr>
              <a:t> Development</a:t>
            </a:r>
          </a:p>
        </p:txBody>
      </p:sp>
      <p:pic>
        <p:nvPicPr>
          <p:cNvPr id="10" name="Content Placeholder 9"/>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00768" y="1363352"/>
            <a:ext cx="1293878" cy="1293878"/>
          </a:xfrm>
        </p:spPr>
      </p:pic>
      <p:sp>
        <p:nvSpPr>
          <p:cNvPr id="4" name="Footer Placeholder 3"/>
          <p:cNvSpPr>
            <a:spLocks noGrp="1"/>
          </p:cNvSpPr>
          <p:nvPr>
            <p:ph type="ftr" sz="quarter" idx="11"/>
          </p:nvPr>
        </p:nvSpPr>
        <p:spPr/>
        <p:txBody>
          <a:bodyPr/>
          <a:lstStyle/>
          <a:p>
            <a:r>
              <a:rPr lang="en-US"/>
              <a:t>Intel Edison Content Development 2016 | Confidential. Internal use only. </a:t>
            </a:r>
            <a:endParaRPr lang="en-GB"/>
          </a:p>
        </p:txBody>
      </p:sp>
      <p:sp>
        <p:nvSpPr>
          <p:cNvPr id="6" name="TextBox 5"/>
          <p:cNvSpPr txBox="1"/>
          <p:nvPr/>
        </p:nvSpPr>
        <p:spPr>
          <a:xfrm>
            <a:off x="838200" y="1825625"/>
            <a:ext cx="3762568" cy="369332"/>
          </a:xfrm>
          <a:prstGeom prst="rect">
            <a:avLst/>
          </a:prstGeom>
          <a:solidFill>
            <a:schemeClr val="tx1">
              <a:lumMod val="85000"/>
              <a:lumOff val="15000"/>
            </a:schemeClr>
          </a:solidFill>
        </p:spPr>
        <p:txBody>
          <a:bodyPr wrap="none" rtlCol="0">
            <a:spAutoFit/>
          </a:bodyPr>
          <a:lstStyle/>
          <a:p>
            <a:r>
              <a:rPr lang="en-US" b="1" dirty="0">
                <a:solidFill>
                  <a:schemeClr val="bg1"/>
                </a:solidFill>
                <a:latin typeface="Arial" panose="020B0604020202020204" pitchFamily="34" charset="0"/>
                <a:cs typeface="Arial" panose="020B0604020202020204" pitchFamily="34" charset="0"/>
              </a:rPr>
              <a:t>Programming language: </a:t>
            </a:r>
            <a:r>
              <a:rPr lang="en-US" b="1" dirty="0" err="1">
                <a:solidFill>
                  <a:schemeClr val="bg1"/>
                </a:solidFill>
                <a:latin typeface="Arial" panose="020B0604020202020204" pitchFamily="34" charset="0"/>
                <a:cs typeface="Arial" panose="020B0604020202020204" pitchFamily="34" charset="0"/>
              </a:rPr>
              <a:t>NodeJS</a:t>
            </a:r>
            <a:endParaRPr lang="en-US" b="1" dirty="0">
              <a:solidFill>
                <a:schemeClr val="bg1"/>
              </a:solidFill>
              <a:latin typeface="Arial" panose="020B0604020202020204" pitchFamily="34" charset="0"/>
              <a:cs typeface="Arial" panose="020B0604020202020204" pitchFamily="34" charset="0"/>
            </a:endParaRPr>
          </a:p>
        </p:txBody>
      </p:sp>
      <p:grpSp>
        <p:nvGrpSpPr>
          <p:cNvPr id="16" name="Group 15"/>
          <p:cNvGrpSpPr/>
          <p:nvPr/>
        </p:nvGrpSpPr>
        <p:grpSpPr>
          <a:xfrm>
            <a:off x="879764" y="3289278"/>
            <a:ext cx="6280811" cy="1507753"/>
            <a:chOff x="838200" y="2909499"/>
            <a:chExt cx="6280811" cy="1507753"/>
          </a:xfrm>
        </p:grpSpPr>
        <p:grpSp>
          <p:nvGrpSpPr>
            <p:cNvPr id="9" name="Group 8"/>
            <p:cNvGrpSpPr/>
            <p:nvPr/>
          </p:nvGrpSpPr>
          <p:grpSpPr>
            <a:xfrm>
              <a:off x="3234614" y="2909499"/>
              <a:ext cx="3588877" cy="692497"/>
              <a:chOff x="1157297" y="2266533"/>
              <a:chExt cx="3588877" cy="692497"/>
            </a:xfrm>
          </p:grpSpPr>
          <p:pic>
            <p:nvPicPr>
              <p:cNvPr id="7" name="Content Placeholder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7297" y="2327032"/>
                <a:ext cx="802537" cy="571501"/>
              </a:xfrm>
              <a:prstGeom prst="rect">
                <a:avLst/>
              </a:prstGeom>
            </p:spPr>
          </p:pic>
          <p:sp>
            <p:nvSpPr>
              <p:cNvPr id="8" name="TextBox 7"/>
              <p:cNvSpPr txBox="1"/>
              <p:nvPr/>
            </p:nvSpPr>
            <p:spPr>
              <a:xfrm>
                <a:off x="1959834" y="2266533"/>
                <a:ext cx="2786340" cy="692497"/>
              </a:xfrm>
              <a:prstGeom prst="rect">
                <a:avLst/>
              </a:prstGeom>
              <a:noFill/>
            </p:spPr>
            <p:txBody>
              <a:bodyPr wrap="none" rtlCol="0">
                <a:spAutoFit/>
              </a:bodyPr>
              <a:lstStyle/>
              <a:p>
                <a:r>
                  <a:rPr lang="en-US" sz="2800" b="1" dirty="0" err="1">
                    <a:latin typeface="Arial" panose="020B0604020202020204" pitchFamily="34" charset="0"/>
                    <a:cs typeface="Arial" panose="020B0604020202020204" pitchFamily="34" charset="0"/>
                  </a:rPr>
                  <a:t>Libmraa</a:t>
                </a:r>
                <a:endParaRPr lang="en-US" sz="2800" b="1" dirty="0">
                  <a:latin typeface="Arial" panose="020B0604020202020204" pitchFamily="34" charset="0"/>
                  <a:cs typeface="Arial" panose="020B0604020202020204" pitchFamily="34" charset="0"/>
                </a:endParaRPr>
              </a:p>
              <a:p>
                <a:r>
                  <a:rPr lang="en-US" sz="1100" b="1" dirty="0">
                    <a:latin typeface="Arial" panose="020B0604020202020204" pitchFamily="34" charset="0"/>
                    <a:cs typeface="Arial" panose="020B0604020202020204" pitchFamily="34" charset="0"/>
                  </a:rPr>
                  <a:t>https://github.com/intel-iot-devkit/mraa</a:t>
                </a:r>
              </a:p>
            </p:txBody>
          </p:sp>
        </p:grpSp>
        <p:sp>
          <p:nvSpPr>
            <p:cNvPr id="11" name="TextBox 10"/>
            <p:cNvSpPr txBox="1"/>
            <p:nvPr/>
          </p:nvSpPr>
          <p:spPr>
            <a:xfrm>
              <a:off x="838200" y="3071082"/>
              <a:ext cx="2236510" cy="369332"/>
            </a:xfrm>
            <a:prstGeom prst="rect">
              <a:avLst/>
            </a:prstGeom>
            <a:solidFill>
              <a:schemeClr val="tx1">
                <a:lumMod val="85000"/>
                <a:lumOff val="15000"/>
              </a:schemeClr>
            </a:solidFill>
          </p:spPr>
          <p:txBody>
            <a:bodyPr wrap="none" rtlCol="0">
              <a:spAutoFit/>
            </a:bodyPr>
            <a:lstStyle/>
            <a:p>
              <a:r>
                <a:rPr lang="en-US" b="1" dirty="0">
                  <a:solidFill>
                    <a:schemeClr val="bg1"/>
                  </a:solidFill>
                  <a:latin typeface="Arial" panose="020B0604020202020204" pitchFamily="34" charset="0"/>
                  <a:cs typeface="Arial" panose="020B0604020202020204" pitchFamily="34" charset="0"/>
                </a:rPr>
                <a:t>IO library: </a:t>
              </a:r>
              <a:r>
                <a:rPr lang="en-US" b="1" dirty="0" err="1">
                  <a:solidFill>
                    <a:schemeClr val="bg1"/>
                  </a:solidFill>
                  <a:latin typeface="Arial" panose="020B0604020202020204" pitchFamily="34" charset="0"/>
                  <a:cs typeface="Arial" panose="020B0604020202020204" pitchFamily="34" charset="0"/>
                </a:rPr>
                <a:t>Libmraa</a:t>
              </a:r>
              <a:endParaRPr lang="en-US" b="1" dirty="0">
                <a:solidFill>
                  <a:schemeClr val="bg1"/>
                </a:solidFill>
                <a:latin typeface="Arial" panose="020B0604020202020204" pitchFamily="34" charset="0"/>
                <a:cs typeface="Arial" panose="020B0604020202020204" pitchFamily="34" charset="0"/>
              </a:endParaRPr>
            </a:p>
          </p:txBody>
        </p:sp>
        <p:sp>
          <p:nvSpPr>
            <p:cNvPr id="12" name="TextBox 11"/>
            <p:cNvSpPr txBox="1"/>
            <p:nvPr/>
          </p:nvSpPr>
          <p:spPr>
            <a:xfrm>
              <a:off x="838200" y="3439689"/>
              <a:ext cx="1394934" cy="261610"/>
            </a:xfrm>
            <a:prstGeom prst="rect">
              <a:avLst/>
            </a:prstGeom>
            <a:noFill/>
          </p:spPr>
          <p:txBody>
            <a:bodyPr wrap="none" rtlCol="0">
              <a:spAutoFit/>
            </a:bodyPr>
            <a:lstStyle/>
            <a:p>
              <a:r>
                <a:rPr lang="en-US" sz="1100" b="1" dirty="0">
                  <a:latin typeface="Arial" panose="020B0604020202020204" pitchFamily="34" charset="0"/>
                  <a:cs typeface="Arial" panose="020B0604020202020204" pitchFamily="34" charset="0"/>
                </a:rPr>
                <a:t>APIs: </a:t>
              </a:r>
              <a:r>
                <a:rPr lang="en-US" sz="1100" b="1" dirty="0" err="1">
                  <a:latin typeface="Arial" panose="020B0604020202020204" pitchFamily="34" charset="0"/>
                  <a:cs typeface="Arial" panose="020B0604020202020204" pitchFamily="34" charset="0"/>
                </a:rPr>
                <a:t>Aio</a:t>
              </a:r>
              <a:r>
                <a:rPr lang="en-US" sz="1100" b="1" dirty="0">
                  <a:latin typeface="Arial" panose="020B0604020202020204" pitchFamily="34" charset="0"/>
                  <a:cs typeface="Arial" panose="020B0604020202020204" pitchFamily="34" charset="0"/>
                </a:rPr>
                <a:t>(), </a:t>
              </a:r>
              <a:r>
                <a:rPr lang="en-US" sz="1100" b="1" dirty="0" err="1">
                  <a:latin typeface="Arial" panose="020B0604020202020204" pitchFamily="34" charset="0"/>
                  <a:cs typeface="Arial" panose="020B0604020202020204" pitchFamily="34" charset="0"/>
                </a:rPr>
                <a:t>Gpio</a:t>
              </a:r>
              <a:r>
                <a:rPr lang="en-US" sz="1100" b="1" dirty="0">
                  <a:latin typeface="Arial" panose="020B0604020202020204" pitchFamily="34" charset="0"/>
                  <a:cs typeface="Arial" panose="020B0604020202020204" pitchFamily="34" charset="0"/>
                </a:rPr>
                <a:t>()</a:t>
              </a:r>
            </a:p>
          </p:txBody>
        </p:sp>
        <p:sp>
          <p:nvSpPr>
            <p:cNvPr id="15" name="TextBox 14"/>
            <p:cNvSpPr txBox="1"/>
            <p:nvPr/>
          </p:nvSpPr>
          <p:spPr>
            <a:xfrm>
              <a:off x="3234614" y="3540089"/>
              <a:ext cx="3884397" cy="877163"/>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APIs documentation</a:t>
              </a:r>
            </a:p>
            <a:p>
              <a:r>
                <a:rPr lang="en-US" sz="1100" b="1" dirty="0">
                  <a:latin typeface="Arial" panose="020B0604020202020204" pitchFamily="34" charset="0"/>
                  <a:cs typeface="Arial" panose="020B0604020202020204" pitchFamily="34" charset="0"/>
                </a:rPr>
                <a:t>C/C++: http://iotdk.intel.com/docs/master/mraa/</a:t>
              </a:r>
            </a:p>
            <a:p>
              <a:r>
                <a:rPr lang="en-US" sz="1100" b="1" dirty="0">
                  <a:latin typeface="Arial" panose="020B0604020202020204" pitchFamily="34" charset="0"/>
                  <a:cs typeface="Arial" panose="020B0604020202020204" pitchFamily="34" charset="0"/>
                </a:rPr>
                <a:t>Python: http://iotdk.intel.com/docs/master/mraa/python</a:t>
              </a:r>
            </a:p>
            <a:p>
              <a:r>
                <a:rPr lang="en-US" sz="1100" b="1" dirty="0" err="1">
                  <a:solidFill>
                    <a:schemeClr val="accent6"/>
                  </a:solidFill>
                  <a:latin typeface="Arial" panose="020B0604020202020204" pitchFamily="34" charset="0"/>
                  <a:cs typeface="Arial" panose="020B0604020202020204" pitchFamily="34" charset="0"/>
                </a:rPr>
                <a:t>NodeJS</a:t>
              </a:r>
              <a:r>
                <a:rPr lang="en-US" sz="1100" b="1" dirty="0">
                  <a:solidFill>
                    <a:schemeClr val="accent6"/>
                  </a:solidFill>
                  <a:latin typeface="Arial" panose="020B0604020202020204" pitchFamily="34" charset="0"/>
                  <a:cs typeface="Arial" panose="020B0604020202020204" pitchFamily="34" charset="0"/>
                </a:rPr>
                <a:t>: http://iotdk.intel.com/docs/master/mraa/node</a:t>
              </a:r>
            </a:p>
          </p:txBody>
        </p:sp>
      </p:grpSp>
      <p:grpSp>
        <p:nvGrpSpPr>
          <p:cNvPr id="19" name="Group 18"/>
          <p:cNvGrpSpPr/>
          <p:nvPr/>
        </p:nvGrpSpPr>
        <p:grpSpPr>
          <a:xfrm>
            <a:off x="5719414" y="727906"/>
            <a:ext cx="3330318" cy="600000"/>
            <a:chOff x="5719414" y="727906"/>
            <a:chExt cx="3330318" cy="600000"/>
          </a:xfrm>
        </p:grpSpPr>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9414" y="727906"/>
              <a:ext cx="1647619" cy="600000"/>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92373" y="750413"/>
              <a:ext cx="1557359" cy="554986"/>
            </a:xfrm>
            <a:prstGeom prst="rect">
              <a:avLst/>
            </a:prstGeom>
          </p:spPr>
        </p:pic>
      </p:grpSp>
      <p:sp>
        <p:nvSpPr>
          <p:cNvPr id="21" name="TextBox 20"/>
          <p:cNvSpPr txBox="1"/>
          <p:nvPr/>
        </p:nvSpPr>
        <p:spPr>
          <a:xfrm>
            <a:off x="7643961" y="4183446"/>
            <a:ext cx="3550972" cy="646331"/>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https://github.com/rwaldron/johnny-five</a:t>
            </a:r>
          </a:p>
          <a:p>
            <a:r>
              <a:rPr lang="en-US" sz="1100" b="1" dirty="0">
                <a:latin typeface="Arial" panose="020B0604020202020204" pitchFamily="34" charset="0"/>
                <a:cs typeface="Arial" panose="020B0604020202020204" pitchFamily="34" charset="0"/>
              </a:rPr>
              <a:t>Galileo: https://github.com/rwaldron/galileo-io</a:t>
            </a:r>
          </a:p>
          <a:p>
            <a:r>
              <a:rPr lang="en-US" sz="1100" b="1" dirty="0">
                <a:latin typeface="Arial" panose="020B0604020202020204" pitchFamily="34" charset="0"/>
                <a:cs typeface="Arial" panose="020B0604020202020204" pitchFamily="34" charset="0"/>
              </a:rPr>
              <a:t>Edison: https://github.com/rwaldron/edison-io</a:t>
            </a:r>
          </a:p>
        </p:txBody>
      </p:sp>
      <p:sp>
        <p:nvSpPr>
          <p:cNvPr id="22" name="TextBox 21"/>
          <p:cNvSpPr txBox="1"/>
          <p:nvPr/>
        </p:nvSpPr>
        <p:spPr>
          <a:xfrm>
            <a:off x="8576973" y="3715197"/>
            <a:ext cx="2167581" cy="507831"/>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APIs documentation</a:t>
            </a:r>
          </a:p>
          <a:p>
            <a:r>
              <a:rPr lang="en-US" sz="1100" b="1" dirty="0">
                <a:latin typeface="Arial" panose="020B0604020202020204" pitchFamily="34" charset="0"/>
                <a:cs typeface="Arial" panose="020B0604020202020204" pitchFamily="34" charset="0"/>
              </a:rPr>
              <a:t>http://johnny-five.io/api/</a:t>
            </a:r>
          </a:p>
        </p:txBody>
      </p:sp>
      <p:sp>
        <p:nvSpPr>
          <p:cNvPr id="23" name="TextBox 22"/>
          <p:cNvSpPr txBox="1"/>
          <p:nvPr/>
        </p:nvSpPr>
        <p:spPr>
          <a:xfrm>
            <a:off x="8559499" y="3197524"/>
            <a:ext cx="2661306" cy="507831"/>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Examples – Grove </a:t>
            </a:r>
            <a:r>
              <a:rPr lang="en-US" sz="1600" b="1" dirty="0" err="1">
                <a:latin typeface="Arial" panose="020B0604020202020204" pitchFamily="34" charset="0"/>
                <a:cs typeface="Arial" panose="020B0604020202020204" pitchFamily="34" charset="0"/>
              </a:rPr>
              <a:t>IoT</a:t>
            </a:r>
            <a:r>
              <a:rPr lang="en-US" sz="1600" b="1" dirty="0">
                <a:latin typeface="Arial" panose="020B0604020202020204" pitchFamily="34" charset="0"/>
                <a:cs typeface="Arial" panose="020B0604020202020204" pitchFamily="34" charset="0"/>
              </a:rPr>
              <a:t> Kit</a:t>
            </a:r>
          </a:p>
          <a:p>
            <a:r>
              <a:rPr lang="en-US" sz="1100" b="1" dirty="0">
                <a:latin typeface="Arial" panose="020B0604020202020204" pitchFamily="34" charset="0"/>
                <a:cs typeface="Arial" panose="020B0604020202020204" pitchFamily="34" charset="0"/>
              </a:rPr>
              <a:t>http://johnny-five.io/examples/</a:t>
            </a:r>
          </a:p>
        </p:txBody>
      </p:sp>
      <p:sp>
        <p:nvSpPr>
          <p:cNvPr id="24" name="TextBox 23"/>
          <p:cNvSpPr txBox="1"/>
          <p:nvPr/>
        </p:nvSpPr>
        <p:spPr>
          <a:xfrm>
            <a:off x="7755533" y="3428920"/>
            <a:ext cx="813043" cy="769441"/>
          </a:xfrm>
          <a:prstGeom prst="rect">
            <a:avLst/>
          </a:prstGeom>
          <a:solidFill>
            <a:srgbClr val="EAE400"/>
          </a:solidFill>
        </p:spPr>
        <p:txBody>
          <a:bodyPr wrap="none" rtlCol="0">
            <a:spAutoFit/>
          </a:bodyPr>
          <a:lstStyle/>
          <a:p>
            <a:r>
              <a:rPr lang="en-US" sz="4400" b="1" dirty="0">
                <a:latin typeface="Arial" panose="020B0604020202020204" pitchFamily="34" charset="0"/>
                <a:cs typeface="Arial" panose="020B0604020202020204" pitchFamily="34" charset="0"/>
              </a:rPr>
              <a:t>J5</a:t>
            </a:r>
          </a:p>
        </p:txBody>
      </p:sp>
    </p:spTree>
    <p:extLst>
      <p:ext uri="{BB962C8B-B14F-4D97-AF65-F5344CB8AC3E}">
        <p14:creationId xmlns:p14="http://schemas.microsoft.com/office/powerpoint/2010/main" val="1003751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interesting libraries</a:t>
            </a:r>
          </a:p>
        </p:txBody>
      </p:sp>
      <p:sp>
        <p:nvSpPr>
          <p:cNvPr id="6" name="Content Placeholder 5"/>
          <p:cNvSpPr>
            <a:spLocks noGrp="1"/>
          </p:cNvSpPr>
          <p:nvPr>
            <p:ph idx="1"/>
          </p:nvPr>
        </p:nvSpPr>
        <p:spPr/>
        <p:txBody>
          <a:bodyPr>
            <a:normAutofit/>
          </a:bodyPr>
          <a:lstStyle/>
          <a:p>
            <a:pPr marL="0" indent="0">
              <a:buNone/>
            </a:pPr>
            <a:r>
              <a:rPr lang="en-US" sz="1800" b="1" dirty="0" err="1"/>
              <a:t>Libmraa</a:t>
            </a:r>
            <a:r>
              <a:rPr lang="en-US" sz="1800" dirty="0"/>
              <a:t> – use for IO communication(interface to pins)  </a:t>
            </a:r>
            <a:r>
              <a:rPr lang="en-US" sz="1800" dirty="0">
                <a:hlinkClick r:id="rId3"/>
              </a:rPr>
              <a:t>https://github.com/intel-iot-devkit/mraa</a:t>
            </a:r>
            <a:endParaRPr lang="en-US" sz="1800" dirty="0"/>
          </a:p>
          <a:p>
            <a:pPr marL="0" indent="0">
              <a:buNone/>
            </a:pPr>
            <a:r>
              <a:rPr lang="en-US" sz="1800" b="1" dirty="0"/>
              <a:t>UPM </a:t>
            </a:r>
            <a:r>
              <a:rPr lang="en-US" sz="1800" dirty="0"/>
              <a:t>–  sensor library </a:t>
            </a:r>
            <a:r>
              <a:rPr lang="en-US" sz="1800" dirty="0">
                <a:hlinkClick r:id="rId4"/>
              </a:rPr>
              <a:t>https://github.com/intel-iot-devkit/upm</a:t>
            </a:r>
            <a:endParaRPr lang="en-US" sz="1800" dirty="0"/>
          </a:p>
          <a:p>
            <a:pPr marL="0" indent="0">
              <a:buNone/>
            </a:pPr>
            <a:r>
              <a:rPr lang="en-US" sz="1800" b="1" dirty="0"/>
              <a:t>Socket.IO</a:t>
            </a:r>
            <a:r>
              <a:rPr lang="en-US" sz="1800" dirty="0"/>
              <a:t> – reliable communication </a:t>
            </a:r>
            <a:r>
              <a:rPr lang="en-US" sz="1800" dirty="0">
                <a:hlinkClick r:id="rId5"/>
              </a:rPr>
              <a:t>https://github.com/socketio/socket.io/</a:t>
            </a:r>
            <a:endParaRPr lang="en-US" sz="1800" dirty="0"/>
          </a:p>
          <a:p>
            <a:pPr marL="0" indent="0">
              <a:buNone/>
            </a:pPr>
            <a:r>
              <a:rPr lang="en-US" sz="1800" b="1" dirty="0"/>
              <a:t>Express</a:t>
            </a:r>
            <a:r>
              <a:rPr lang="en-US" sz="1800" dirty="0"/>
              <a:t> – Node.js web framework </a:t>
            </a:r>
            <a:r>
              <a:rPr lang="en-US" sz="1800" dirty="0">
                <a:hlinkClick r:id="rId6"/>
              </a:rPr>
              <a:t>https://github.com/expressjs/express/</a:t>
            </a:r>
            <a:r>
              <a:rPr lang="en-US" sz="1800" dirty="0"/>
              <a:t>	</a:t>
            </a:r>
          </a:p>
          <a:p>
            <a:pPr marL="0" indent="0">
              <a:buNone/>
            </a:pPr>
            <a:r>
              <a:rPr lang="en-US" sz="1800" b="1" dirty="0" err="1"/>
              <a:t>galileo-io</a:t>
            </a:r>
            <a:r>
              <a:rPr lang="en-US" sz="1800" b="1" dirty="0"/>
              <a:t> / </a:t>
            </a:r>
            <a:r>
              <a:rPr lang="en-US" sz="1800" b="1" dirty="0" err="1"/>
              <a:t>edison-io</a:t>
            </a:r>
            <a:r>
              <a:rPr lang="en-US" sz="1800" dirty="0"/>
              <a:t> – Intel Galileo/Edison IO plugin for Johnny-Five </a:t>
            </a:r>
            <a:r>
              <a:rPr lang="en-US" sz="1800" dirty="0">
                <a:hlinkClick r:id="rId7"/>
              </a:rPr>
              <a:t>https://github.com/rwaldron/galileo-io </a:t>
            </a:r>
            <a:endParaRPr lang="en-US" sz="1800" dirty="0"/>
          </a:p>
          <a:p>
            <a:pPr marL="0" indent="0">
              <a:buNone/>
            </a:pPr>
            <a:r>
              <a:rPr lang="en-US" sz="1800" b="1" dirty="0" err="1"/>
              <a:t>Mqtt</a:t>
            </a:r>
            <a:r>
              <a:rPr lang="en-US" sz="1800" dirty="0"/>
              <a:t> – client library for MQTT protocol </a:t>
            </a:r>
            <a:r>
              <a:rPr lang="en-US" sz="1800" dirty="0">
                <a:hlinkClick r:id="rId8"/>
              </a:rPr>
              <a:t>https://github.com/mqttjs/MQTT.js</a:t>
            </a:r>
            <a:endParaRPr lang="en-US" sz="1800" dirty="0"/>
          </a:p>
          <a:p>
            <a:pPr marL="0" indent="0">
              <a:buNone/>
            </a:pPr>
            <a:r>
              <a:rPr lang="en-US" sz="1800" b="1" dirty="0"/>
              <a:t>MOSCA</a:t>
            </a:r>
            <a:r>
              <a:rPr lang="en-US" sz="1800" dirty="0"/>
              <a:t> – </a:t>
            </a:r>
            <a:r>
              <a:rPr lang="en-US" sz="1800" dirty="0" err="1"/>
              <a:t>mqtt</a:t>
            </a:r>
            <a:r>
              <a:rPr lang="en-US" sz="1800" dirty="0"/>
              <a:t> broker </a:t>
            </a:r>
            <a:r>
              <a:rPr lang="en-US" sz="1800" dirty="0">
                <a:hlinkClick r:id="rId9"/>
              </a:rPr>
              <a:t>https://github.com/mcollina/mosca</a:t>
            </a:r>
            <a:endParaRPr lang="en-US" sz="1800" dirty="0"/>
          </a:p>
          <a:p>
            <a:pPr marL="0" indent="0">
              <a:buNone/>
            </a:pPr>
            <a:r>
              <a:rPr lang="en-US" sz="1800" b="1" dirty="0" err="1"/>
              <a:t>MongDB</a:t>
            </a:r>
            <a:r>
              <a:rPr lang="en-US" sz="1800" dirty="0"/>
              <a:t> – MongoDB native driver </a:t>
            </a:r>
            <a:r>
              <a:rPr lang="en-US" sz="1800" dirty="0">
                <a:hlinkClick r:id="rId10"/>
              </a:rPr>
              <a:t>https://github.com/mongodb/node-mongodb-native</a:t>
            </a:r>
            <a:endParaRPr lang="en-US" sz="1800" dirty="0"/>
          </a:p>
          <a:p>
            <a:pPr marL="0" indent="0">
              <a:buNone/>
            </a:pPr>
            <a:r>
              <a:rPr lang="en-US" sz="1800" b="1" dirty="0"/>
              <a:t>Sqlite3</a:t>
            </a:r>
            <a:r>
              <a:rPr lang="en-US" sz="1800" dirty="0"/>
              <a:t> – SQLite bindings for </a:t>
            </a:r>
            <a:r>
              <a:rPr lang="en-US" sz="1800" dirty="0" err="1"/>
              <a:t>Nodejs</a:t>
            </a:r>
            <a:r>
              <a:rPr lang="en-US" sz="1800" dirty="0"/>
              <a:t> </a:t>
            </a:r>
            <a:r>
              <a:rPr lang="en-US" sz="1800" dirty="0">
                <a:hlinkClick r:id="rId11"/>
              </a:rPr>
              <a:t>https://github.com/mapbox/node-sqlite3</a:t>
            </a:r>
            <a:endParaRPr lang="en-US" sz="1800" dirty="0"/>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3" name="TextBox 2"/>
          <p:cNvSpPr txBox="1"/>
          <p:nvPr/>
        </p:nvSpPr>
        <p:spPr>
          <a:xfrm>
            <a:off x="3810000" y="5275822"/>
            <a:ext cx="3263900" cy="923330"/>
          </a:xfrm>
          <a:prstGeom prst="rect">
            <a:avLst/>
          </a:prstGeom>
          <a:noFill/>
        </p:spPr>
        <p:txBody>
          <a:bodyPr wrap="square" rtlCol="0">
            <a:spAutoFit/>
          </a:bodyPr>
          <a:lstStyle/>
          <a:p>
            <a:r>
              <a:rPr lang="en-US" dirty="0"/>
              <a:t>Checkout NPM (</a:t>
            </a:r>
            <a:r>
              <a:rPr lang="en-US" dirty="0" err="1"/>
              <a:t>Nodejs</a:t>
            </a:r>
            <a:r>
              <a:rPr lang="en-US" dirty="0"/>
              <a:t> Package Manager) to find useful library. </a:t>
            </a:r>
            <a:r>
              <a:rPr lang="en-US" dirty="0">
                <a:hlinkClick r:id="rId12"/>
              </a:rPr>
              <a:t>https://www.npmjs.com/</a:t>
            </a:r>
            <a:endParaRPr lang="en-US" dirty="0"/>
          </a:p>
        </p:txBody>
      </p:sp>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27175" y="5118624"/>
            <a:ext cx="2282825" cy="1237726"/>
          </a:xfrm>
          <a:prstGeom prst="rect">
            <a:avLst/>
          </a:prstGeom>
        </p:spPr>
      </p:pic>
      <p:sp>
        <p:nvSpPr>
          <p:cNvPr id="2" name="Slide Number Placeholder 1"/>
          <p:cNvSpPr>
            <a:spLocks noGrp="1"/>
          </p:cNvSpPr>
          <p:nvPr>
            <p:ph type="sldNum" sz="quarter" idx="12"/>
          </p:nvPr>
        </p:nvSpPr>
        <p:spPr/>
        <p:txBody>
          <a:bodyPr/>
          <a:lstStyle/>
          <a:p>
            <a:fld id="{0573D1C5-4CD4-4B1F-997F-E8E8F7CE6229}" type="slidenum">
              <a:rPr lang="en-US" smtClean="0"/>
              <a:pPr/>
              <a:t>54</a:t>
            </a:fld>
            <a:endParaRPr lang="en-US"/>
          </a:p>
        </p:txBody>
      </p:sp>
    </p:spTree>
    <p:extLst>
      <p:ext uri="{BB962C8B-B14F-4D97-AF65-F5344CB8AC3E}">
        <p14:creationId xmlns:p14="http://schemas.microsoft.com/office/powerpoint/2010/main" val="836738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err="1">
                <a:latin typeface="Arial" panose="020B0604020202020204" pitchFamily="34" charset="0"/>
                <a:cs typeface="Arial" panose="020B0604020202020204" pitchFamily="34" charset="0"/>
              </a:rPr>
              <a:t>Libmraa</a:t>
            </a:r>
            <a:endParaRPr lang="en-US" sz="48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pPr marL="0" indent="0">
              <a:buNone/>
            </a:pPr>
            <a:r>
              <a:rPr lang="en-US" dirty="0"/>
              <a:t>Linux Library for low speed IO Communication in C with bindings for C++, Python, Node.js &amp; Java. Supports generic </a:t>
            </a:r>
            <a:r>
              <a:rPr lang="en-US" dirty="0" err="1"/>
              <a:t>io</a:t>
            </a:r>
            <a:r>
              <a:rPr lang="en-US" dirty="0"/>
              <a:t> platforms, as well as Intel Edison, Intel Joule, Raspberry Pi and many more. </a:t>
            </a:r>
            <a:r>
              <a:rPr lang="en-US" dirty="0">
                <a:hlinkClick r:id="rId3"/>
              </a:rPr>
              <a:t>http://mraa.io</a:t>
            </a:r>
            <a:endParaRPr lang="en-US" dirty="0"/>
          </a:p>
          <a:p>
            <a:pPr marL="0" indent="0">
              <a:buNone/>
            </a:pPr>
            <a:endParaRPr lang="en-US" dirty="0"/>
          </a:p>
          <a:p>
            <a:pPr marL="0" indent="0">
              <a:buNone/>
            </a:pPr>
            <a:r>
              <a:rPr lang="en-US" dirty="0"/>
              <a:t>PWM – not stable </a:t>
            </a: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55</a:t>
            </a:fld>
            <a:endParaRPr lang="en-US"/>
          </a:p>
        </p:txBody>
      </p:sp>
    </p:spTree>
    <p:extLst>
      <p:ext uri="{BB962C8B-B14F-4D97-AF65-F5344CB8AC3E}">
        <p14:creationId xmlns:p14="http://schemas.microsoft.com/office/powerpoint/2010/main" val="22063000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err="1">
                <a:latin typeface="Arial" panose="020B0604020202020204" pitchFamily="34" charset="0"/>
                <a:cs typeface="Arial" panose="020B0604020202020204" pitchFamily="34" charset="0"/>
              </a:rPr>
              <a:t>Libmraa</a:t>
            </a:r>
            <a:r>
              <a:rPr lang="en-US" sz="4800" b="1" dirty="0">
                <a:latin typeface="Arial" panose="020B0604020202020204" pitchFamily="34" charset="0"/>
                <a:cs typeface="Arial" panose="020B0604020202020204" pitchFamily="34" charset="0"/>
              </a:rPr>
              <a:t>: Code Sample</a:t>
            </a: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56</a:t>
            </a:fld>
            <a:endParaRPr lang="en-US"/>
          </a:p>
        </p:txBody>
      </p:sp>
      <p:sp>
        <p:nvSpPr>
          <p:cNvPr id="7" name="TextBox 6"/>
          <p:cNvSpPr txBox="1"/>
          <p:nvPr/>
        </p:nvSpPr>
        <p:spPr>
          <a:xfrm>
            <a:off x="8220179" y="1801236"/>
            <a:ext cx="1762021"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Include library</a:t>
            </a:r>
          </a:p>
        </p:txBody>
      </p:sp>
      <p:sp>
        <p:nvSpPr>
          <p:cNvPr id="8" name="TextBox 7"/>
          <p:cNvSpPr txBox="1"/>
          <p:nvPr/>
        </p:nvSpPr>
        <p:spPr>
          <a:xfrm>
            <a:off x="8220179" y="2724566"/>
            <a:ext cx="2108269"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Hookup to I/O pin</a:t>
            </a:r>
          </a:p>
        </p:txBody>
      </p:sp>
      <p:sp>
        <p:nvSpPr>
          <p:cNvPr id="9" name="TextBox 8"/>
          <p:cNvSpPr txBox="1"/>
          <p:nvPr/>
        </p:nvSpPr>
        <p:spPr>
          <a:xfrm>
            <a:off x="8220179" y="3754505"/>
            <a:ext cx="26212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Manipulate: read/write</a:t>
            </a:r>
          </a:p>
        </p:txBody>
      </p:sp>
      <p:sp>
        <p:nvSpPr>
          <p:cNvPr id="12" name="TextBox 11"/>
          <p:cNvSpPr txBox="1"/>
          <p:nvPr/>
        </p:nvSpPr>
        <p:spPr>
          <a:xfrm>
            <a:off x="1075275" y="1801236"/>
            <a:ext cx="6680034" cy="2585323"/>
          </a:xfrm>
          <a:prstGeom prst="rect">
            <a:avLst/>
          </a:prstGeom>
          <a:noFill/>
        </p:spPr>
        <p:txBody>
          <a:bodyPr wrap="none" rtlCol="0">
            <a:spAutoFit/>
          </a:bodyPr>
          <a:lstStyle/>
          <a:p>
            <a:r>
              <a:rPr lang="en-US" dirty="0" err="1">
                <a:latin typeface="Consolas" panose="020B0609020204030204" pitchFamily="49" charset="0"/>
              </a:rPr>
              <a:t>var</a:t>
            </a:r>
            <a:r>
              <a:rPr lang="en-US" dirty="0">
                <a:latin typeface="Consolas" panose="020B0609020204030204" pitchFamily="49" charset="0"/>
              </a:rPr>
              <a:t> m = require('</a:t>
            </a:r>
            <a:r>
              <a:rPr lang="en-US" dirty="0" err="1">
                <a:latin typeface="Consolas" panose="020B0609020204030204" pitchFamily="49" charset="0"/>
              </a:rPr>
              <a:t>mraa</a:t>
            </a:r>
            <a:r>
              <a:rPr lang="en-US" dirty="0">
                <a:latin typeface="Consolas" panose="020B0609020204030204" pitchFamily="49" charset="0"/>
              </a:rPr>
              <a:t>');</a:t>
            </a:r>
          </a:p>
          <a:p>
            <a:r>
              <a:rPr lang="en-US" dirty="0">
                <a:latin typeface="Consolas" panose="020B0609020204030204" pitchFamily="49" charset="0"/>
              </a:rPr>
              <a:t>console.log("</a:t>
            </a:r>
            <a:r>
              <a:rPr lang="en-US" dirty="0" err="1">
                <a:latin typeface="Consolas" panose="020B0609020204030204" pitchFamily="49" charset="0"/>
              </a:rPr>
              <a:t>Libmraa</a:t>
            </a:r>
            <a:r>
              <a:rPr lang="en-US" dirty="0">
                <a:latin typeface="Consolas" panose="020B0609020204030204" pitchFamily="49" charset="0"/>
              </a:rPr>
              <a:t> version: " + </a:t>
            </a:r>
            <a:r>
              <a:rPr lang="en-US" dirty="0" err="1">
                <a:latin typeface="Consolas" panose="020B0609020204030204" pitchFamily="49" charset="0"/>
              </a:rPr>
              <a:t>m.getVersion</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moisture sensor at Analog pin A0	</a:t>
            </a:r>
          </a:p>
          <a:p>
            <a:r>
              <a:rPr lang="en-US" dirty="0" err="1">
                <a:latin typeface="Consolas" panose="020B0609020204030204" pitchFamily="49" charset="0"/>
              </a:rPr>
              <a:t>var</a:t>
            </a:r>
            <a:r>
              <a:rPr lang="en-US" dirty="0">
                <a:latin typeface="Consolas" panose="020B0609020204030204" pitchFamily="49" charset="0"/>
              </a:rPr>
              <a:t> moisture = new </a:t>
            </a:r>
            <a:r>
              <a:rPr lang="en-US" dirty="0" err="1">
                <a:latin typeface="Consolas" panose="020B0609020204030204" pitchFamily="49" charset="0"/>
              </a:rPr>
              <a:t>m.Aio</a:t>
            </a:r>
            <a:r>
              <a:rPr lang="en-US" dirty="0">
                <a:latin typeface="Consolas" panose="020B0609020204030204" pitchFamily="49" charset="0"/>
              </a:rPr>
              <a:t>(0);</a:t>
            </a:r>
          </a:p>
          <a:p>
            <a:endParaRPr lang="en-US" dirty="0">
              <a:latin typeface="Consolas" panose="020B0609020204030204" pitchFamily="49" charset="0"/>
            </a:endParaRPr>
          </a:p>
          <a:p>
            <a:r>
              <a:rPr lang="en-US" dirty="0" err="1">
                <a:latin typeface="Consolas" panose="020B0609020204030204" pitchFamily="49" charset="0"/>
              </a:rPr>
              <a:t>setInterval</a:t>
            </a:r>
            <a:r>
              <a:rPr lang="en-US" dirty="0">
                <a:latin typeface="Consolas" panose="020B0609020204030204" pitchFamily="49" charset="0"/>
              </a:rPr>
              <a:t>(function() {</a:t>
            </a:r>
          </a:p>
          <a:p>
            <a:r>
              <a:rPr lang="en-US" dirty="0">
                <a:latin typeface="Consolas" panose="020B0609020204030204" pitchFamily="49" charset="0"/>
              </a:rPr>
              <a:t>	console.log("moisture: " + </a:t>
            </a:r>
            <a:r>
              <a:rPr lang="en-US" dirty="0" err="1">
                <a:latin typeface="Consolas" panose="020B0609020204030204" pitchFamily="49" charset="0"/>
              </a:rPr>
              <a:t>moisture.read</a:t>
            </a:r>
            <a:r>
              <a:rPr lang="en-US" dirty="0">
                <a:latin typeface="Consolas" panose="020B0609020204030204" pitchFamily="49" charset="0"/>
              </a:rPr>
              <a:t>());</a:t>
            </a:r>
          </a:p>
          <a:p>
            <a:r>
              <a:rPr lang="en-US" dirty="0">
                <a:latin typeface="Consolas" panose="020B0609020204030204" pitchFamily="49" charset="0"/>
              </a:rPr>
              <a:t>}, 1000);</a:t>
            </a:r>
          </a:p>
        </p:txBody>
      </p:sp>
      <p:cxnSp>
        <p:nvCxnSpPr>
          <p:cNvPr id="14" name="Straight Arrow Connector 13"/>
          <p:cNvCxnSpPr/>
          <p:nvPr/>
        </p:nvCxnSpPr>
        <p:spPr>
          <a:xfrm>
            <a:off x="7822088" y="1996070"/>
            <a:ext cx="3313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822088" y="2983207"/>
            <a:ext cx="3313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829614" y="3939171"/>
            <a:ext cx="3313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899270" y="5541324"/>
            <a:ext cx="6096000" cy="646331"/>
          </a:xfrm>
          <a:prstGeom prst="rect">
            <a:avLst/>
          </a:prstGeom>
        </p:spPr>
        <p:txBody>
          <a:bodyPr>
            <a:spAutoFit/>
          </a:bodyPr>
          <a:lstStyle/>
          <a:p>
            <a:r>
              <a:rPr lang="en-US" b="1" dirty="0">
                <a:latin typeface="Arial" panose="020B0604020202020204" pitchFamily="34" charset="0"/>
                <a:cs typeface="Arial" panose="020B0604020202020204" pitchFamily="34" charset="0"/>
              </a:rPr>
              <a:t>APIs Documentation: http://iotdk.intel.com/docs/master/mraa/node/</a:t>
            </a:r>
          </a:p>
        </p:txBody>
      </p:sp>
    </p:spTree>
    <p:extLst>
      <p:ext uri="{BB962C8B-B14F-4D97-AF65-F5344CB8AC3E}">
        <p14:creationId xmlns:p14="http://schemas.microsoft.com/office/powerpoint/2010/main" val="1362755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launch Intel XDK</a:t>
            </a:r>
          </a:p>
        </p:txBody>
      </p:sp>
      <p:pic>
        <p:nvPicPr>
          <p:cNvPr id="4"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28751" y="1481138"/>
            <a:ext cx="5565348" cy="4571898"/>
          </a:xfrm>
        </p:spPr>
      </p:pic>
      <p:sp>
        <p:nvSpPr>
          <p:cNvPr id="5" name="Footer Placeholder 4"/>
          <p:cNvSpPr>
            <a:spLocks noGrp="1"/>
          </p:cNvSpPr>
          <p:nvPr>
            <p:ph type="ftr" sz="quarter" idx="11"/>
          </p:nvPr>
        </p:nvSpPr>
        <p:spPr/>
        <p:txBody>
          <a:bodyPr/>
          <a:lstStyle/>
          <a:p>
            <a:r>
              <a:rPr lang="en-US"/>
              <a:t>Intel Edison Workshop 2016 | Training - Day 1: Activity 3</a:t>
            </a:r>
          </a:p>
        </p:txBody>
      </p:sp>
      <p:sp>
        <p:nvSpPr>
          <p:cNvPr id="6" name="Slide Number Placeholder 5"/>
          <p:cNvSpPr>
            <a:spLocks noGrp="1"/>
          </p:cNvSpPr>
          <p:nvPr>
            <p:ph type="sldNum" sz="quarter" idx="12"/>
          </p:nvPr>
        </p:nvSpPr>
        <p:spPr/>
        <p:txBody>
          <a:bodyPr/>
          <a:lstStyle/>
          <a:p>
            <a:fld id="{C004ADF5-CEDD-45D8-9EC0-8D0B0D1E8FA6}" type="slidenum">
              <a:rPr lang="en-US" smtClean="0"/>
              <a:t>57</a:t>
            </a:fld>
            <a:endParaRPr lang="en-US"/>
          </a:p>
        </p:txBody>
      </p:sp>
      <p:sp>
        <p:nvSpPr>
          <p:cNvPr id="7" name="TextBox 6"/>
          <p:cNvSpPr txBox="1"/>
          <p:nvPr/>
        </p:nvSpPr>
        <p:spPr>
          <a:xfrm>
            <a:off x="8257782" y="4438061"/>
            <a:ext cx="2846895" cy="64633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Already pre-install in PC. </a:t>
            </a:r>
          </a:p>
        </p:txBody>
      </p:sp>
    </p:spTree>
    <p:extLst>
      <p:ext uri="{BB962C8B-B14F-4D97-AF65-F5344CB8AC3E}">
        <p14:creationId xmlns:p14="http://schemas.microsoft.com/office/powerpoint/2010/main" val="31166617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Use XDK to connect to Edison</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9723" y="3508299"/>
            <a:ext cx="5325915" cy="2025726"/>
          </a:xfrm>
        </p:spPr>
      </p:pic>
      <p:sp>
        <p:nvSpPr>
          <p:cNvPr id="4" name="Footer Placeholder 3"/>
          <p:cNvSpPr>
            <a:spLocks noGrp="1"/>
          </p:cNvSpPr>
          <p:nvPr>
            <p:ph type="ftr" sz="quarter" idx="11"/>
          </p:nvPr>
        </p:nvSpPr>
        <p:spPr/>
        <p:txBody>
          <a:bodyPr/>
          <a:lstStyle/>
          <a:p>
            <a:r>
              <a:rPr lang="en-US"/>
              <a:t>Intel Edison Workshop 2016 | Training - Day 1: Activity 3</a:t>
            </a:r>
          </a:p>
        </p:txBody>
      </p:sp>
      <p:sp>
        <p:nvSpPr>
          <p:cNvPr id="5" name="Slide Number Placeholder 4"/>
          <p:cNvSpPr>
            <a:spLocks noGrp="1"/>
          </p:cNvSpPr>
          <p:nvPr>
            <p:ph type="sldNum" sz="quarter" idx="12"/>
          </p:nvPr>
        </p:nvSpPr>
        <p:spPr/>
        <p:txBody>
          <a:bodyPr/>
          <a:lstStyle/>
          <a:p>
            <a:fld id="{C004ADF5-CEDD-45D8-9EC0-8D0B0D1E8FA6}" type="slidenum">
              <a:rPr lang="en-US" smtClean="0"/>
              <a:t>58</a:t>
            </a:fld>
            <a:endParaRPr lang="en-US"/>
          </a:p>
        </p:txBody>
      </p:sp>
      <p:sp>
        <p:nvSpPr>
          <p:cNvPr id="7" name="Content Placeholder 6"/>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a:t>
            </a:r>
            <a:r>
              <a:rPr lang="en-US" b="1" u="sng" dirty="0"/>
              <a:t>Rescan for Devices</a:t>
            </a:r>
            <a:r>
              <a:rPr lang="en-US" dirty="0"/>
              <a:t>’ to discover your Edison board. </a:t>
            </a:r>
          </a:p>
          <a:p>
            <a:r>
              <a:rPr lang="en-US" dirty="0"/>
              <a:t>Choose your Edison board from the list in order to connect. Retain ‘</a:t>
            </a:r>
            <a:r>
              <a:rPr lang="en-US" b="1" u="sng" dirty="0"/>
              <a:t>User name</a:t>
            </a:r>
            <a:r>
              <a:rPr lang="en-US" dirty="0"/>
              <a:t>’ as ‘</a:t>
            </a:r>
            <a:r>
              <a:rPr lang="en-US" b="1" u="sng" dirty="0"/>
              <a:t>root</a:t>
            </a:r>
            <a:r>
              <a:rPr lang="en-US" dirty="0"/>
              <a:t>’, enter your </a:t>
            </a:r>
            <a:r>
              <a:rPr lang="en-US" b="1" u="sng" dirty="0"/>
              <a:t>password</a:t>
            </a:r>
            <a:r>
              <a:rPr lang="en-US" dirty="0"/>
              <a:t> and then click ‘</a:t>
            </a:r>
            <a:r>
              <a:rPr lang="en-US" b="1" u="sng" dirty="0"/>
              <a:t>Connect</a:t>
            </a:r>
            <a:r>
              <a:rPr lang="en-US" dirty="0"/>
              <a:t>’.  </a:t>
            </a:r>
          </a:p>
        </p:txBody>
      </p:sp>
    </p:spTree>
    <p:extLst>
      <p:ext uri="{BB962C8B-B14F-4D97-AF65-F5344CB8AC3E}">
        <p14:creationId xmlns:p14="http://schemas.microsoft.com/office/powerpoint/2010/main" val="25208310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Step 3: Connect Grove Sensors</a:t>
            </a:r>
          </a:p>
        </p:txBody>
      </p:sp>
      <p:sp>
        <p:nvSpPr>
          <p:cNvPr id="7" name="Content Placeholder 6"/>
          <p:cNvSpPr>
            <a:spLocks noGrp="1"/>
          </p:cNvSpPr>
          <p:nvPr>
            <p:ph idx="1"/>
          </p:nvPr>
        </p:nvSpPr>
        <p:spPr/>
        <p:txBody>
          <a:bodyPr/>
          <a:lstStyle/>
          <a:p>
            <a:r>
              <a:rPr lang="en-US" dirty="0"/>
              <a:t>Code sample is available at ‘</a:t>
            </a:r>
            <a:r>
              <a:rPr lang="en-US" b="1" u="sng" dirty="0"/>
              <a:t>2016-edison-workshop/day-1/code-challenge-2/</a:t>
            </a:r>
            <a:r>
              <a:rPr lang="en-US" dirty="0"/>
              <a:t>’ directory and check which pin should the moisture sensor is connected to. You may use other pins as the code sample only provide simple guidelines on how to start.  </a:t>
            </a:r>
          </a:p>
        </p:txBody>
      </p:sp>
      <p:sp>
        <p:nvSpPr>
          <p:cNvPr id="4" name="Footer Placeholder 3"/>
          <p:cNvSpPr>
            <a:spLocks noGrp="1"/>
          </p:cNvSpPr>
          <p:nvPr>
            <p:ph type="ftr" sz="quarter" idx="11"/>
          </p:nvPr>
        </p:nvSpPr>
        <p:spPr/>
        <p:txBody>
          <a:bodyPr/>
          <a:lstStyle/>
          <a:p>
            <a:r>
              <a:rPr lang="en-US"/>
              <a:t>Intel Edison Workshop 2016 | Training - Day 1: Activity 3</a:t>
            </a:r>
          </a:p>
        </p:txBody>
      </p:sp>
      <p:sp>
        <p:nvSpPr>
          <p:cNvPr id="5" name="Slide Number Placeholder 4"/>
          <p:cNvSpPr>
            <a:spLocks noGrp="1"/>
          </p:cNvSpPr>
          <p:nvPr>
            <p:ph type="sldNum" sz="quarter" idx="12"/>
          </p:nvPr>
        </p:nvSpPr>
        <p:spPr/>
        <p:txBody>
          <a:bodyPr/>
          <a:lstStyle/>
          <a:p>
            <a:fld id="{C004ADF5-CEDD-45D8-9EC0-8D0B0D1E8FA6}" type="slidenum">
              <a:rPr lang="en-US" smtClean="0"/>
              <a:t>59</a:t>
            </a:fld>
            <a:endParaRPr lang="en-US"/>
          </a:p>
        </p:txBody>
      </p:sp>
    </p:spTree>
    <p:extLst>
      <p:ext uri="{BB962C8B-B14F-4D97-AF65-F5344CB8AC3E}">
        <p14:creationId xmlns:p14="http://schemas.microsoft.com/office/powerpoint/2010/main" val="3892233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a:t>Intel® Edison Workshop</a:t>
            </a:r>
          </a:p>
        </p:txBody>
      </p:sp>
      <p:sp>
        <p:nvSpPr>
          <p:cNvPr id="3" name="Subtitle 2"/>
          <p:cNvSpPr>
            <a:spLocks noGrp="1"/>
          </p:cNvSpPr>
          <p:nvPr>
            <p:ph type="subTitle" idx="1"/>
          </p:nvPr>
        </p:nvSpPr>
        <p:spPr/>
        <p:txBody>
          <a:bodyPr/>
          <a:lstStyle/>
          <a:p>
            <a:r>
              <a:rPr lang="en-US" dirty="0">
                <a:latin typeface="+mj-lt"/>
              </a:rPr>
              <a:t>Day 1, 5</a:t>
            </a:r>
            <a:r>
              <a:rPr lang="en-US" baseline="30000" dirty="0">
                <a:latin typeface="+mj-lt"/>
              </a:rPr>
              <a:t>th</a:t>
            </a:r>
            <a:r>
              <a:rPr lang="en-US" dirty="0">
                <a:latin typeface="+mj-lt"/>
              </a:rPr>
              <a:t> December 2016</a:t>
            </a:r>
          </a:p>
          <a:p>
            <a:r>
              <a:rPr lang="en-US" sz="1800" dirty="0">
                <a:latin typeface="+mj-lt"/>
              </a:rPr>
              <a:t>Lab 4 Level 3 School of Computer Science USM Penang 11800</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9062" y="5349875"/>
            <a:ext cx="4333875" cy="1016624"/>
          </a:xfrm>
          <a:prstGeom prst="rect">
            <a:avLst/>
          </a:prstGeom>
        </p:spPr>
      </p:pic>
    </p:spTree>
    <p:extLst>
      <p:ext uri="{BB962C8B-B14F-4D97-AF65-F5344CB8AC3E}">
        <p14:creationId xmlns:p14="http://schemas.microsoft.com/office/powerpoint/2010/main" val="16894623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Step 4: Create new project with Intel XDK</a:t>
            </a:r>
          </a:p>
        </p:txBody>
      </p:sp>
      <p:sp>
        <p:nvSpPr>
          <p:cNvPr id="5" name="Content Placeholder 4"/>
          <p:cNvSpPr>
            <a:spLocks noGrp="1"/>
          </p:cNvSpPr>
          <p:nvPr>
            <p:ph idx="1"/>
          </p:nvPr>
        </p:nvSpPr>
        <p:spPr/>
        <p:txBody>
          <a:bodyPr/>
          <a:lstStyle/>
          <a:p>
            <a:r>
              <a:rPr lang="en-US" dirty="0"/>
              <a:t>Click ‘</a:t>
            </a:r>
            <a:r>
              <a:rPr lang="en-US" b="1" u="sng" dirty="0"/>
              <a:t>START A NEW PROJECT</a:t>
            </a:r>
            <a:r>
              <a:rPr lang="en-US" dirty="0"/>
              <a:t>’ and choose ‘</a:t>
            </a:r>
            <a:r>
              <a:rPr lang="en-US" b="1" u="sng" dirty="0"/>
              <a:t>Blank </a:t>
            </a:r>
            <a:r>
              <a:rPr lang="en-US" b="1" u="sng" dirty="0" err="1"/>
              <a:t>IoT</a:t>
            </a:r>
            <a:r>
              <a:rPr lang="en-US" b="1" u="sng" dirty="0"/>
              <a:t> Node.js Template</a:t>
            </a:r>
            <a:r>
              <a:rPr lang="en-US" dirty="0"/>
              <a:t>’.</a:t>
            </a:r>
          </a:p>
          <a:p>
            <a:r>
              <a:rPr lang="en-US" dirty="0"/>
              <a:t>Name your project as ‘</a:t>
            </a:r>
            <a:r>
              <a:rPr lang="en-US" b="1" u="sng" dirty="0"/>
              <a:t>moisture</a:t>
            </a:r>
            <a:r>
              <a:rPr lang="en-US" dirty="0"/>
              <a:t>’.</a:t>
            </a:r>
          </a:p>
          <a:p>
            <a:r>
              <a:rPr lang="en-US" dirty="0"/>
              <a:t>Copy moisture sensor code (</a:t>
            </a:r>
            <a:r>
              <a:rPr lang="en-US" b="1" dirty="0"/>
              <a:t>main.js</a:t>
            </a:r>
            <a:r>
              <a:rPr lang="en-US" dirty="0"/>
              <a:t>) from ‘</a:t>
            </a:r>
            <a:r>
              <a:rPr lang="en-US" b="1" u="sng" dirty="0"/>
              <a:t>grove-indoor-environment-kit-</a:t>
            </a:r>
            <a:r>
              <a:rPr lang="en-US" b="1" u="sng" dirty="0" err="1"/>
              <a:t>nodejs</a:t>
            </a:r>
            <a:r>
              <a:rPr lang="en-US" b="1" u="sng" dirty="0"/>
              <a:t>/01-moisture</a:t>
            </a:r>
            <a:r>
              <a:rPr lang="en-US" dirty="0"/>
              <a:t>’ directory into main.js of your XDK project. </a:t>
            </a:r>
          </a:p>
        </p:txBody>
      </p:sp>
      <p:sp>
        <p:nvSpPr>
          <p:cNvPr id="6" name="Footer Placeholder 5"/>
          <p:cNvSpPr>
            <a:spLocks noGrp="1"/>
          </p:cNvSpPr>
          <p:nvPr>
            <p:ph type="ftr" sz="quarter" idx="11"/>
          </p:nvPr>
        </p:nvSpPr>
        <p:spPr/>
        <p:txBody>
          <a:bodyPr/>
          <a:lstStyle/>
          <a:p>
            <a:r>
              <a:rPr lang="en-US"/>
              <a:t>Intel Edison Workshop 2016 | Training - Day 1: Activity 3</a:t>
            </a:r>
          </a:p>
        </p:txBody>
      </p:sp>
      <p:sp>
        <p:nvSpPr>
          <p:cNvPr id="7" name="Slide Number Placeholder 6"/>
          <p:cNvSpPr>
            <a:spLocks noGrp="1"/>
          </p:cNvSpPr>
          <p:nvPr>
            <p:ph type="sldNum" sz="quarter" idx="12"/>
          </p:nvPr>
        </p:nvSpPr>
        <p:spPr/>
        <p:txBody>
          <a:bodyPr/>
          <a:lstStyle/>
          <a:p>
            <a:fld id="{C004ADF5-CEDD-45D8-9EC0-8D0B0D1E8FA6}" type="slidenum">
              <a:rPr lang="en-US" smtClean="0"/>
              <a:t>60</a:t>
            </a:fld>
            <a:endParaRPr lang="en-US"/>
          </a:p>
        </p:txBody>
      </p:sp>
    </p:spTree>
    <p:extLst>
      <p:ext uri="{BB962C8B-B14F-4D97-AF65-F5344CB8AC3E}">
        <p14:creationId xmlns:p14="http://schemas.microsoft.com/office/powerpoint/2010/main" val="22098100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Upload your project</a:t>
            </a:r>
          </a:p>
        </p:txBody>
      </p:sp>
      <p:sp>
        <p:nvSpPr>
          <p:cNvPr id="3" name="Content Placeholder 2"/>
          <p:cNvSpPr>
            <a:spLocks noGrp="1"/>
          </p:cNvSpPr>
          <p:nvPr>
            <p:ph idx="1"/>
          </p:nvPr>
        </p:nvSpPr>
        <p:spPr/>
        <p:txBody>
          <a:bodyPr/>
          <a:lstStyle/>
          <a:p>
            <a:r>
              <a:rPr lang="en-US" dirty="0"/>
              <a:t>Click ‘</a:t>
            </a:r>
            <a:r>
              <a:rPr lang="en-US" b="1" u="sng" dirty="0"/>
              <a:t>Upload</a:t>
            </a:r>
            <a:r>
              <a:rPr lang="en-US" dirty="0"/>
              <a:t>’. This will upload your project into Edison board. Later, the system will resolves dependencies which specified from your </a:t>
            </a:r>
            <a:r>
              <a:rPr lang="en-US" b="1" u="sng" dirty="0" err="1"/>
              <a:t>package.json</a:t>
            </a:r>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5858" y="3496398"/>
            <a:ext cx="2486372" cy="1009791"/>
          </a:xfrm>
          <a:prstGeom prst="rect">
            <a:avLst/>
          </a:prstGeom>
        </p:spPr>
      </p:pic>
      <p:sp>
        <p:nvSpPr>
          <p:cNvPr id="5" name="Footer Placeholder 4"/>
          <p:cNvSpPr>
            <a:spLocks noGrp="1"/>
          </p:cNvSpPr>
          <p:nvPr>
            <p:ph type="ftr" sz="quarter" idx="11"/>
          </p:nvPr>
        </p:nvSpPr>
        <p:spPr/>
        <p:txBody>
          <a:bodyPr/>
          <a:lstStyle/>
          <a:p>
            <a:r>
              <a:rPr lang="en-US"/>
              <a:t>Intel Edison Workshop 2016 | Training - Day 1: Activity 3</a:t>
            </a:r>
          </a:p>
        </p:txBody>
      </p:sp>
      <p:sp>
        <p:nvSpPr>
          <p:cNvPr id="6" name="Slide Number Placeholder 5"/>
          <p:cNvSpPr>
            <a:spLocks noGrp="1"/>
          </p:cNvSpPr>
          <p:nvPr>
            <p:ph type="sldNum" sz="quarter" idx="12"/>
          </p:nvPr>
        </p:nvSpPr>
        <p:spPr/>
        <p:txBody>
          <a:bodyPr/>
          <a:lstStyle/>
          <a:p>
            <a:fld id="{C004ADF5-CEDD-45D8-9EC0-8D0B0D1E8FA6}" type="slidenum">
              <a:rPr lang="en-US" smtClean="0"/>
              <a:t>61</a:t>
            </a:fld>
            <a:endParaRPr lang="en-US"/>
          </a:p>
        </p:txBody>
      </p:sp>
    </p:spTree>
    <p:extLst>
      <p:ext uri="{BB962C8B-B14F-4D97-AF65-F5344CB8AC3E}">
        <p14:creationId xmlns:p14="http://schemas.microsoft.com/office/powerpoint/2010/main" val="38425259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6: Run your project</a:t>
            </a:r>
          </a:p>
        </p:txBody>
      </p:sp>
      <p:sp>
        <p:nvSpPr>
          <p:cNvPr id="3" name="Content Placeholder 2"/>
          <p:cNvSpPr>
            <a:spLocks noGrp="1"/>
          </p:cNvSpPr>
          <p:nvPr>
            <p:ph idx="1"/>
          </p:nvPr>
        </p:nvSpPr>
        <p:spPr/>
        <p:txBody>
          <a:bodyPr/>
          <a:lstStyle/>
          <a:p>
            <a:r>
              <a:rPr lang="en-US" dirty="0"/>
              <a:t>Click ‘</a:t>
            </a:r>
            <a:r>
              <a:rPr lang="en-US" b="1" u="sng" dirty="0"/>
              <a:t>Run</a:t>
            </a:r>
            <a:r>
              <a:rPr lang="en-US" dirty="0"/>
              <a:t>’ to run your project. </a:t>
            </a:r>
          </a:p>
          <a:p>
            <a:r>
              <a:rPr lang="en-US" dirty="0"/>
              <a:t>Observe output from terminal logs.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802" y="3117820"/>
            <a:ext cx="7154273" cy="2781688"/>
          </a:xfrm>
          <a:prstGeom prst="rect">
            <a:avLst/>
          </a:prstGeom>
        </p:spPr>
      </p:pic>
      <p:sp>
        <p:nvSpPr>
          <p:cNvPr id="5" name="Footer Placeholder 4"/>
          <p:cNvSpPr>
            <a:spLocks noGrp="1"/>
          </p:cNvSpPr>
          <p:nvPr>
            <p:ph type="ftr" sz="quarter" idx="11"/>
          </p:nvPr>
        </p:nvSpPr>
        <p:spPr/>
        <p:txBody>
          <a:bodyPr/>
          <a:lstStyle/>
          <a:p>
            <a:r>
              <a:rPr lang="en-US"/>
              <a:t>Intel Edison Workshop 2016 | Training - Day 1: Activity 3</a:t>
            </a:r>
          </a:p>
        </p:txBody>
      </p:sp>
      <p:sp>
        <p:nvSpPr>
          <p:cNvPr id="6" name="Slide Number Placeholder 5"/>
          <p:cNvSpPr>
            <a:spLocks noGrp="1"/>
          </p:cNvSpPr>
          <p:nvPr>
            <p:ph type="sldNum" sz="quarter" idx="12"/>
          </p:nvPr>
        </p:nvSpPr>
        <p:spPr/>
        <p:txBody>
          <a:bodyPr/>
          <a:lstStyle/>
          <a:p>
            <a:fld id="{C004ADF5-CEDD-45D8-9EC0-8D0B0D1E8FA6}" type="slidenum">
              <a:rPr lang="en-US" smtClean="0"/>
              <a:t>62</a:t>
            </a:fld>
            <a:endParaRPr lang="en-US"/>
          </a:p>
        </p:txBody>
      </p:sp>
      <p:sp>
        <p:nvSpPr>
          <p:cNvPr id="7" name="TextBox 6"/>
          <p:cNvSpPr txBox="1"/>
          <p:nvPr/>
        </p:nvSpPr>
        <p:spPr>
          <a:xfrm>
            <a:off x="9021140" y="4185498"/>
            <a:ext cx="2620652" cy="64633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Click ‘</a:t>
            </a:r>
            <a:r>
              <a:rPr lang="en-US" b="1" u="sng" dirty="0">
                <a:latin typeface="Arial" panose="020B0604020202020204" pitchFamily="34" charset="0"/>
                <a:cs typeface="Arial" panose="020B0604020202020204" pitchFamily="34" charset="0"/>
              </a:rPr>
              <a:t>Stop</a:t>
            </a:r>
            <a:r>
              <a:rPr lang="en-US" b="1" dirty="0">
                <a:latin typeface="Arial" panose="020B0604020202020204" pitchFamily="34" charset="0"/>
                <a:cs typeface="Arial" panose="020B0604020202020204" pitchFamily="34" charset="0"/>
              </a:rPr>
              <a:t>’ to stop the program.</a:t>
            </a:r>
          </a:p>
        </p:txBody>
      </p:sp>
    </p:spTree>
    <p:extLst>
      <p:ext uri="{BB962C8B-B14F-4D97-AF65-F5344CB8AC3E}">
        <p14:creationId xmlns:p14="http://schemas.microsoft.com/office/powerpoint/2010/main" val="40143501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Code Challenge 2: </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Write </a:t>
            </a:r>
            <a:r>
              <a:rPr lang="en-US" b="1" dirty="0" err="1">
                <a:latin typeface="Arial" panose="020B0604020202020204" pitchFamily="34" charset="0"/>
                <a:cs typeface="Arial" panose="020B0604020202020204" pitchFamily="34" charset="0"/>
              </a:rPr>
              <a:t>Nodejs</a:t>
            </a:r>
            <a:r>
              <a:rPr lang="en-US" b="1" dirty="0">
                <a:latin typeface="Arial" panose="020B0604020202020204" pitchFamily="34" charset="0"/>
                <a:cs typeface="Arial" panose="020B0604020202020204" pitchFamily="34" charset="0"/>
              </a:rPr>
              <a:t> JavaScript program for:</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4000" dirty="0">
                <a:latin typeface="Arial" panose="020B0604020202020204" pitchFamily="34" charset="0"/>
                <a:cs typeface="Arial" panose="020B0604020202020204" pitchFamily="34" charset="0"/>
              </a:rPr>
              <a:t>Moisture sensor</a:t>
            </a:r>
          </a:p>
          <a:p>
            <a:pPr marL="514350" indent="-514350">
              <a:buFont typeface="+mj-lt"/>
              <a:buAutoNum type="arabicPeriod"/>
            </a:pPr>
            <a:r>
              <a:rPr lang="en-US" sz="4000" dirty="0">
                <a:latin typeface="Arial" panose="020B0604020202020204" pitchFamily="34" charset="0"/>
                <a:cs typeface="Arial" panose="020B0604020202020204" pitchFamily="34" charset="0"/>
              </a:rPr>
              <a:t>Light sensor</a:t>
            </a:r>
          </a:p>
          <a:p>
            <a:pPr marL="514350" indent="-514350">
              <a:buFont typeface="+mj-lt"/>
              <a:buAutoNum type="arabicPeriod"/>
            </a:pPr>
            <a:r>
              <a:rPr lang="en-US" sz="4000" dirty="0">
                <a:latin typeface="Arial" panose="020B0604020202020204" pitchFamily="34" charset="0"/>
                <a:cs typeface="Arial" panose="020B0604020202020204" pitchFamily="34" charset="0"/>
              </a:rPr>
              <a:t>PIR sensor</a:t>
            </a:r>
          </a:p>
          <a:p>
            <a:pPr marL="514350" indent="-514350">
              <a:buFont typeface="+mj-lt"/>
              <a:buAutoNum type="arabicPeriod"/>
            </a:pPr>
            <a:r>
              <a:rPr lang="en-US" sz="4000" dirty="0">
                <a:latin typeface="Arial" panose="020B0604020202020204" pitchFamily="34" charset="0"/>
                <a:cs typeface="Arial" panose="020B0604020202020204" pitchFamily="34" charset="0"/>
              </a:rPr>
              <a:t>UV sensor</a:t>
            </a:r>
            <a:endParaRPr lang="en-US" sz="3600" dirty="0">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en-US"/>
              <a:t>Intel Edison Workshop 2016 | Training - Day 1: Activity 2</a:t>
            </a:r>
          </a:p>
        </p:txBody>
      </p:sp>
      <p:sp>
        <p:nvSpPr>
          <p:cNvPr id="4" name="TextBox 3"/>
          <p:cNvSpPr txBox="1"/>
          <p:nvPr/>
        </p:nvSpPr>
        <p:spPr>
          <a:xfrm>
            <a:off x="3483746" y="5807631"/>
            <a:ext cx="5224507"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Objective: Understand IO bindings of </a:t>
            </a:r>
            <a:r>
              <a:rPr lang="en-US" b="1" dirty="0" err="1">
                <a:latin typeface="Arial" panose="020B0604020202020204" pitchFamily="34" charset="0"/>
                <a:cs typeface="Arial" panose="020B0604020202020204" pitchFamily="34" charset="0"/>
              </a:rPr>
              <a:t>Libmraa</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7462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Arial" panose="020B0604020202020204" pitchFamily="34" charset="0"/>
                <a:cs typeface="Arial" panose="020B0604020202020204" pitchFamily="34" charset="0"/>
              </a:rPr>
              <a:t>Johnny-Five</a:t>
            </a:r>
            <a:endParaRPr lang="en-US" b="1"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en-GB"/>
              <a:t>MHW | Introduction to NodeJS, SocketIO &amp; Libmraa for IoT</a:t>
            </a:r>
          </a:p>
        </p:txBody>
      </p:sp>
      <p:sp>
        <p:nvSpPr>
          <p:cNvPr id="5" name="Slide Number Placeholder 4"/>
          <p:cNvSpPr>
            <a:spLocks noGrp="1"/>
          </p:cNvSpPr>
          <p:nvPr>
            <p:ph type="sldNum" sz="quarter" idx="12"/>
          </p:nvPr>
        </p:nvSpPr>
        <p:spPr/>
        <p:txBody>
          <a:bodyPr/>
          <a:lstStyle/>
          <a:p>
            <a:fld id="{A9FBE660-3FB8-4F39-B090-6A019F1CE903}" type="slidenum">
              <a:rPr lang="en-GB" smtClean="0"/>
              <a:t>64</a:t>
            </a:fld>
            <a:endParaRPr lang="en-GB"/>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750865"/>
            <a:ext cx="4461480" cy="2342277"/>
          </a:xfrm>
          <a:prstGeom prst="rect">
            <a:avLst/>
          </a:prstGeom>
        </p:spPr>
      </p:pic>
      <p:sp>
        <p:nvSpPr>
          <p:cNvPr id="11" name="TextBox 10"/>
          <p:cNvSpPr txBox="1"/>
          <p:nvPr/>
        </p:nvSpPr>
        <p:spPr>
          <a:xfrm>
            <a:off x="838200" y="4093142"/>
            <a:ext cx="3550972" cy="646331"/>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https://github.com/rwaldron/johnny-five</a:t>
            </a:r>
          </a:p>
          <a:p>
            <a:r>
              <a:rPr lang="en-US" sz="1100" b="1" dirty="0">
                <a:latin typeface="Arial" panose="020B0604020202020204" pitchFamily="34" charset="0"/>
                <a:cs typeface="Arial" panose="020B0604020202020204" pitchFamily="34" charset="0"/>
              </a:rPr>
              <a:t>Galileo: https://github.com/rwaldron/galileo-io</a:t>
            </a:r>
          </a:p>
          <a:p>
            <a:r>
              <a:rPr lang="en-US" sz="1100" b="1" dirty="0">
                <a:latin typeface="Arial" panose="020B0604020202020204" pitchFamily="34" charset="0"/>
                <a:cs typeface="Arial" panose="020B0604020202020204" pitchFamily="34" charset="0"/>
              </a:rPr>
              <a:t>Edison: https://github.com/rwaldron/edison-io</a:t>
            </a:r>
          </a:p>
        </p:txBody>
      </p:sp>
      <p:sp>
        <p:nvSpPr>
          <p:cNvPr id="12" name="TextBox 11"/>
          <p:cNvSpPr txBox="1"/>
          <p:nvPr/>
        </p:nvSpPr>
        <p:spPr>
          <a:xfrm>
            <a:off x="838200" y="4967910"/>
            <a:ext cx="2167581" cy="507831"/>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APIs documentation</a:t>
            </a:r>
          </a:p>
          <a:p>
            <a:r>
              <a:rPr lang="en-US" sz="1100" b="1" dirty="0">
                <a:latin typeface="Arial" panose="020B0604020202020204" pitchFamily="34" charset="0"/>
                <a:cs typeface="Arial" panose="020B0604020202020204" pitchFamily="34" charset="0"/>
              </a:rPr>
              <a:t>http://johnny-five.io/api/</a:t>
            </a:r>
          </a:p>
        </p:txBody>
      </p:sp>
      <p:sp>
        <p:nvSpPr>
          <p:cNvPr id="13" name="TextBox 12"/>
          <p:cNvSpPr txBox="1"/>
          <p:nvPr/>
        </p:nvSpPr>
        <p:spPr>
          <a:xfrm>
            <a:off x="838200" y="5547981"/>
            <a:ext cx="2661306" cy="507831"/>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Examples – Grove </a:t>
            </a:r>
            <a:r>
              <a:rPr lang="en-US" sz="1600" b="1" dirty="0" err="1">
                <a:latin typeface="Arial" panose="020B0604020202020204" pitchFamily="34" charset="0"/>
                <a:cs typeface="Arial" panose="020B0604020202020204" pitchFamily="34" charset="0"/>
              </a:rPr>
              <a:t>IoT</a:t>
            </a:r>
            <a:r>
              <a:rPr lang="en-US" sz="1600" b="1" dirty="0">
                <a:latin typeface="Arial" panose="020B0604020202020204" pitchFamily="34" charset="0"/>
                <a:cs typeface="Arial" panose="020B0604020202020204" pitchFamily="34" charset="0"/>
              </a:rPr>
              <a:t> Kit</a:t>
            </a:r>
          </a:p>
          <a:p>
            <a:r>
              <a:rPr lang="en-US" sz="1100" b="1" dirty="0">
                <a:latin typeface="Arial" panose="020B0604020202020204" pitchFamily="34" charset="0"/>
                <a:cs typeface="Arial" panose="020B0604020202020204" pitchFamily="34" charset="0"/>
              </a:rPr>
              <a:t>http://johnny-five.io/examples/</a:t>
            </a:r>
          </a:p>
        </p:txBody>
      </p:sp>
      <p:pic>
        <p:nvPicPr>
          <p:cNvPr id="15" name="Content Placeholder 1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759776" y="1917787"/>
            <a:ext cx="5931653" cy="3398931"/>
          </a:xfrm>
        </p:spPr>
      </p:pic>
      <p:sp>
        <p:nvSpPr>
          <p:cNvPr id="16" name="TextBox 15"/>
          <p:cNvSpPr txBox="1"/>
          <p:nvPr/>
        </p:nvSpPr>
        <p:spPr>
          <a:xfrm>
            <a:off x="5759777" y="1596976"/>
            <a:ext cx="5931652" cy="307777"/>
          </a:xfrm>
          <a:prstGeom prst="rect">
            <a:avLst/>
          </a:prstGeom>
          <a:solidFill>
            <a:schemeClr val="tx1"/>
          </a:solid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Code example: Johnny-Five + Intel Edison + Grove Moisture sensor</a:t>
            </a:r>
          </a:p>
        </p:txBody>
      </p:sp>
      <p:sp>
        <p:nvSpPr>
          <p:cNvPr id="17" name="TextBox 16"/>
          <p:cNvSpPr txBox="1"/>
          <p:nvPr/>
        </p:nvSpPr>
        <p:spPr>
          <a:xfrm>
            <a:off x="4389172" y="650745"/>
            <a:ext cx="813043" cy="769441"/>
          </a:xfrm>
          <a:prstGeom prst="rect">
            <a:avLst/>
          </a:prstGeom>
          <a:solidFill>
            <a:srgbClr val="EAE400"/>
          </a:solidFill>
        </p:spPr>
        <p:txBody>
          <a:bodyPr wrap="none" rtlCol="0">
            <a:spAutoFit/>
          </a:bodyPr>
          <a:lstStyle/>
          <a:p>
            <a:r>
              <a:rPr lang="en-US" sz="4400" b="1" dirty="0">
                <a:latin typeface="Arial" panose="020B0604020202020204" pitchFamily="34" charset="0"/>
                <a:cs typeface="Arial" panose="020B0604020202020204" pitchFamily="34" charset="0"/>
              </a:rPr>
              <a:t>J5</a:t>
            </a:r>
          </a:p>
        </p:txBody>
      </p:sp>
    </p:spTree>
    <p:extLst>
      <p:ext uri="{BB962C8B-B14F-4D97-AF65-F5344CB8AC3E}">
        <p14:creationId xmlns:p14="http://schemas.microsoft.com/office/powerpoint/2010/main" val="11057410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Code Challenge:</a:t>
            </a:r>
          </a:p>
        </p:txBody>
      </p:sp>
      <p:sp>
        <p:nvSpPr>
          <p:cNvPr id="3" name="Content Placeholder 2"/>
          <p:cNvSpPr>
            <a:spLocks noGrp="1"/>
          </p:cNvSpPr>
          <p:nvPr>
            <p:ph idx="1"/>
          </p:nvPr>
        </p:nvSpPr>
        <p:spPr>
          <a:xfrm>
            <a:off x="838200" y="1824586"/>
            <a:ext cx="10515600" cy="4351338"/>
          </a:xfrm>
        </p:spPr>
        <p:txBody>
          <a:bodyPr/>
          <a:lstStyle/>
          <a:p>
            <a:endParaRPr lang="en-US" dirty="0"/>
          </a:p>
        </p:txBody>
      </p:sp>
      <p:sp>
        <p:nvSpPr>
          <p:cNvPr id="4" name="Footer Placeholder 3"/>
          <p:cNvSpPr>
            <a:spLocks noGrp="1"/>
          </p:cNvSpPr>
          <p:nvPr>
            <p:ph type="ftr" sz="quarter" idx="11"/>
          </p:nvPr>
        </p:nvSpPr>
        <p:spPr/>
        <p:txBody>
          <a:bodyPr/>
          <a:lstStyle/>
          <a:p>
            <a:r>
              <a:rPr lang="en-GB"/>
              <a:t>MHW | Introduction to NodeJS, SocketIO &amp; Libmraa for IoT</a:t>
            </a:r>
          </a:p>
        </p:txBody>
      </p:sp>
      <p:sp>
        <p:nvSpPr>
          <p:cNvPr id="5" name="Slide Number Placeholder 4"/>
          <p:cNvSpPr>
            <a:spLocks noGrp="1"/>
          </p:cNvSpPr>
          <p:nvPr>
            <p:ph type="sldNum" sz="quarter" idx="12"/>
          </p:nvPr>
        </p:nvSpPr>
        <p:spPr/>
        <p:txBody>
          <a:bodyPr/>
          <a:lstStyle/>
          <a:p>
            <a:fld id="{A9FBE660-3FB8-4F39-B090-6A019F1CE903}" type="slidenum">
              <a:rPr lang="en-GB" smtClean="0"/>
              <a:t>65</a:t>
            </a:fld>
            <a:endParaRPr lang="en-GB"/>
          </a:p>
        </p:txBody>
      </p:sp>
      <p:sp>
        <p:nvSpPr>
          <p:cNvPr id="6" name="TextBox 5"/>
          <p:cNvSpPr txBox="1"/>
          <p:nvPr/>
        </p:nvSpPr>
        <p:spPr>
          <a:xfrm>
            <a:off x="5439693" y="709890"/>
            <a:ext cx="2935379" cy="646331"/>
          </a:xfrm>
          <a:prstGeom prst="rect">
            <a:avLst/>
          </a:prstGeom>
          <a:solidFill>
            <a:schemeClr val="bg1"/>
          </a:solidFill>
        </p:spPr>
        <p:txBody>
          <a:bodyPr wrap="square" rtlCol="0">
            <a:spAutoFit/>
          </a:bodyPr>
          <a:lstStyle/>
          <a:p>
            <a:r>
              <a:rPr lang="en-US" sz="3600" b="1" dirty="0">
                <a:latin typeface="Arial" panose="020B0604020202020204" pitchFamily="34" charset="0"/>
                <a:cs typeface="Arial" panose="020B0604020202020204" pitchFamily="34" charset="0"/>
              </a:rPr>
              <a:t>Johnny-Five </a:t>
            </a:r>
          </a:p>
        </p:txBody>
      </p:sp>
      <p:sp>
        <p:nvSpPr>
          <p:cNvPr id="10" name="TextBox 9"/>
          <p:cNvSpPr txBox="1"/>
          <p:nvPr/>
        </p:nvSpPr>
        <p:spPr>
          <a:xfrm>
            <a:off x="838200" y="1824586"/>
            <a:ext cx="2767445" cy="461665"/>
          </a:xfrm>
          <a:prstGeom prst="rect">
            <a:avLst/>
          </a:prstGeom>
          <a:solidFill>
            <a:schemeClr val="tx1"/>
          </a:solid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1: Grove – Button</a:t>
            </a:r>
          </a:p>
        </p:txBody>
      </p:sp>
      <p:grpSp>
        <p:nvGrpSpPr>
          <p:cNvPr id="16" name="Group 15"/>
          <p:cNvGrpSpPr/>
          <p:nvPr/>
        </p:nvGrpSpPr>
        <p:grpSpPr>
          <a:xfrm>
            <a:off x="838200" y="2308572"/>
            <a:ext cx="5069086" cy="276999"/>
            <a:chOff x="838200" y="3423256"/>
            <a:chExt cx="5069086" cy="276999"/>
          </a:xfrm>
        </p:grpSpPr>
        <p:sp>
          <p:nvSpPr>
            <p:cNvPr id="11" name="TextBox 10"/>
            <p:cNvSpPr txBox="1"/>
            <p:nvPr/>
          </p:nvSpPr>
          <p:spPr>
            <a:xfrm>
              <a:off x="1555424" y="3423256"/>
              <a:ext cx="4351862" cy="276999"/>
            </a:xfrm>
            <a:prstGeom prst="rect">
              <a:avLst/>
            </a:prstGeom>
            <a:solidFill>
              <a:schemeClr val="bg1"/>
            </a:solidFill>
          </p:spPr>
          <p:txBody>
            <a:bodyPr wrap="square" rtlCol="0">
              <a:spAutoFit/>
            </a:bodyPr>
            <a:lstStyle/>
            <a:p>
              <a:r>
                <a:rPr lang="en-US" sz="1200" b="1" dirty="0">
                  <a:solidFill>
                    <a:schemeClr val="tx1">
                      <a:lumMod val="95000"/>
                      <a:lumOff val="5000"/>
                    </a:schemeClr>
                  </a:solidFill>
                  <a:latin typeface="Arial" panose="020B0604020202020204" pitchFamily="34" charset="0"/>
                  <a:cs typeface="Arial" panose="020B0604020202020204" pitchFamily="34" charset="0"/>
                </a:rPr>
                <a:t>2016-edison-workshop/day/1/code-challenge4/j5button.js</a:t>
              </a:r>
            </a:p>
          </p:txBody>
        </p:sp>
        <p:sp>
          <p:nvSpPr>
            <p:cNvPr id="14" name="TextBox 13"/>
            <p:cNvSpPr txBox="1"/>
            <p:nvPr/>
          </p:nvSpPr>
          <p:spPr>
            <a:xfrm>
              <a:off x="838200" y="3423256"/>
              <a:ext cx="717223" cy="276999"/>
            </a:xfrm>
            <a:prstGeom prst="rect">
              <a:avLst/>
            </a:prstGeom>
            <a:solidFill>
              <a:schemeClr val="tx1"/>
            </a:solidFill>
          </p:spPr>
          <p:txBody>
            <a:bodyPr wrap="square" rtlCol="0">
              <a:spAutoFit/>
            </a:bodyPr>
            <a:lstStyle/>
            <a:p>
              <a:r>
                <a:rPr lang="en-US" sz="1200" b="1" dirty="0">
                  <a:solidFill>
                    <a:schemeClr val="bg1"/>
                  </a:solidFill>
                  <a:latin typeface="Arial" panose="020B0604020202020204" pitchFamily="34" charset="0"/>
                  <a:cs typeface="Arial" panose="020B0604020202020204" pitchFamily="34" charset="0"/>
                </a:rPr>
                <a:t>sample</a:t>
              </a:r>
            </a:p>
          </p:txBody>
        </p:sp>
      </p:grpSp>
      <p:sp>
        <p:nvSpPr>
          <p:cNvPr id="17" name="TextBox 16"/>
          <p:cNvSpPr txBox="1"/>
          <p:nvPr/>
        </p:nvSpPr>
        <p:spPr>
          <a:xfrm>
            <a:off x="838200" y="3578742"/>
            <a:ext cx="2663536" cy="461665"/>
          </a:xfrm>
          <a:prstGeom prst="rect">
            <a:avLst/>
          </a:prstGeom>
          <a:solidFill>
            <a:schemeClr val="tx1"/>
          </a:solid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2: Grove – Servo</a:t>
            </a:r>
          </a:p>
        </p:txBody>
      </p:sp>
      <p:grpSp>
        <p:nvGrpSpPr>
          <p:cNvPr id="18" name="Group 17"/>
          <p:cNvGrpSpPr/>
          <p:nvPr/>
        </p:nvGrpSpPr>
        <p:grpSpPr>
          <a:xfrm>
            <a:off x="838200" y="4078710"/>
            <a:ext cx="4991100" cy="276999"/>
            <a:chOff x="838200" y="3423256"/>
            <a:chExt cx="4991100" cy="276999"/>
          </a:xfrm>
        </p:grpSpPr>
        <p:sp>
          <p:nvSpPr>
            <p:cNvPr id="19" name="TextBox 18"/>
            <p:cNvSpPr txBox="1"/>
            <p:nvPr/>
          </p:nvSpPr>
          <p:spPr>
            <a:xfrm>
              <a:off x="1555424" y="3423256"/>
              <a:ext cx="4273876" cy="276999"/>
            </a:xfrm>
            <a:prstGeom prst="rect">
              <a:avLst/>
            </a:prstGeom>
            <a:solidFill>
              <a:schemeClr val="bg1"/>
            </a:solidFill>
          </p:spPr>
          <p:txBody>
            <a:bodyPr wrap="square" rtlCol="0">
              <a:spAutoFit/>
            </a:bodyPr>
            <a:lstStyle/>
            <a:p>
              <a:r>
                <a:rPr lang="en-US" sz="1200" b="1" dirty="0">
                  <a:solidFill>
                    <a:schemeClr val="tx1">
                      <a:lumMod val="95000"/>
                      <a:lumOff val="5000"/>
                    </a:schemeClr>
                  </a:solidFill>
                  <a:latin typeface="Arial" panose="020B0604020202020204" pitchFamily="34" charset="0"/>
                  <a:cs typeface="Arial" panose="020B0604020202020204" pitchFamily="34" charset="0"/>
                </a:rPr>
                <a:t>2016-edison-workshop/day/1/code-challenge4/j5servo.js</a:t>
              </a:r>
            </a:p>
          </p:txBody>
        </p:sp>
        <p:sp>
          <p:nvSpPr>
            <p:cNvPr id="20" name="TextBox 19"/>
            <p:cNvSpPr txBox="1"/>
            <p:nvPr/>
          </p:nvSpPr>
          <p:spPr>
            <a:xfrm>
              <a:off x="838200" y="3423256"/>
              <a:ext cx="717223" cy="276999"/>
            </a:xfrm>
            <a:prstGeom prst="rect">
              <a:avLst/>
            </a:prstGeom>
            <a:solidFill>
              <a:schemeClr val="tx1"/>
            </a:solidFill>
          </p:spPr>
          <p:txBody>
            <a:bodyPr wrap="square" rtlCol="0">
              <a:spAutoFit/>
            </a:bodyPr>
            <a:lstStyle/>
            <a:p>
              <a:r>
                <a:rPr lang="en-US" sz="1200" b="1" dirty="0">
                  <a:solidFill>
                    <a:schemeClr val="bg1"/>
                  </a:solidFill>
                  <a:latin typeface="Arial" panose="020B0604020202020204" pitchFamily="34" charset="0"/>
                  <a:cs typeface="Arial" panose="020B0604020202020204" pitchFamily="34" charset="0"/>
                </a:rPr>
                <a:t>sample</a:t>
              </a:r>
            </a:p>
          </p:txBody>
        </p:sp>
      </p:grpSp>
      <p:sp>
        <p:nvSpPr>
          <p:cNvPr id="21" name="Rectangle 20"/>
          <p:cNvSpPr/>
          <p:nvPr/>
        </p:nvSpPr>
        <p:spPr>
          <a:xfrm>
            <a:off x="1539906" y="5335565"/>
            <a:ext cx="9112185" cy="620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Kindly notice that Johnny-five APIs is written specifically for one particular sensor. Kindly checkout the documentation for details.</a:t>
            </a:r>
          </a:p>
        </p:txBody>
      </p:sp>
      <p:sp>
        <p:nvSpPr>
          <p:cNvPr id="13" name="TextBox 12"/>
          <p:cNvSpPr txBox="1"/>
          <p:nvPr/>
        </p:nvSpPr>
        <p:spPr>
          <a:xfrm>
            <a:off x="7382985" y="1921379"/>
            <a:ext cx="3420098" cy="2585323"/>
          </a:xfrm>
          <a:prstGeom prst="rect">
            <a:avLst/>
          </a:prstGeom>
          <a:noFill/>
        </p:spPr>
        <p:txBody>
          <a:bodyPr wrap="square" rtlCol="0">
            <a:spAutoFit/>
          </a:bodyPr>
          <a:lstStyle/>
          <a:p>
            <a:pPr algn="just"/>
            <a:r>
              <a:rPr lang="en-US" dirty="0">
                <a:latin typeface="Arial" panose="020B0604020202020204" pitchFamily="34" charset="0"/>
                <a:cs typeface="Arial" panose="020B0604020202020204" pitchFamily="34" charset="0"/>
              </a:rPr>
              <a:t>Code sample is available at ‘</a:t>
            </a:r>
            <a:r>
              <a:rPr lang="en-US" b="1" u="sng" dirty="0">
                <a:latin typeface="Arial" panose="020B0604020202020204" pitchFamily="34" charset="0"/>
                <a:cs typeface="Arial" panose="020B0604020202020204" pitchFamily="34" charset="0"/>
              </a:rPr>
              <a:t>day-1/code-challenge-3/j5</a:t>
            </a:r>
            <a:r>
              <a:rPr lang="en-US" dirty="0">
                <a:latin typeface="Arial" panose="020B0604020202020204" pitchFamily="34" charset="0"/>
                <a:cs typeface="Arial" panose="020B0604020202020204" pitchFamily="34" charset="0"/>
              </a:rPr>
              <a:t>’ directory and check which pin should the moisture sensor is connected to. You may use other pins as the code sample only provide simple guidelines on how to start.  </a:t>
            </a:r>
          </a:p>
          <a:p>
            <a:pPr algn="just"/>
            <a:endParaRPr lang="en-US" dirty="0">
              <a:latin typeface="Arial" panose="020B0604020202020204" pitchFamily="34" charset="0"/>
              <a:cs typeface="Arial" panose="020B0604020202020204" pitchFamily="34" charset="0"/>
            </a:endParaRPr>
          </a:p>
        </p:txBody>
      </p:sp>
      <p:sp>
        <p:nvSpPr>
          <p:cNvPr id="7" name="TextBox 6"/>
          <p:cNvSpPr txBox="1"/>
          <p:nvPr/>
        </p:nvSpPr>
        <p:spPr>
          <a:xfrm>
            <a:off x="838200" y="2619776"/>
            <a:ext cx="5250873" cy="646331"/>
          </a:xfrm>
          <a:prstGeom prst="rect">
            <a:avLst/>
          </a:prstGeom>
          <a:noFill/>
        </p:spPr>
        <p:txBody>
          <a:bodyPr wrap="square" rtlCol="0">
            <a:spAutoFit/>
          </a:bodyPr>
          <a:lstStyle/>
          <a:p>
            <a:r>
              <a:rPr lang="en-US" dirty="0"/>
              <a:t>Turn on the built-in LED on pin 13 when you press the button on pin D2 using Johnny-Five IO.</a:t>
            </a:r>
          </a:p>
        </p:txBody>
      </p:sp>
      <p:sp>
        <p:nvSpPr>
          <p:cNvPr id="22" name="TextBox 21"/>
          <p:cNvSpPr txBox="1"/>
          <p:nvPr/>
        </p:nvSpPr>
        <p:spPr>
          <a:xfrm>
            <a:off x="838199" y="4394012"/>
            <a:ext cx="5250873" cy="646331"/>
          </a:xfrm>
          <a:prstGeom prst="rect">
            <a:avLst/>
          </a:prstGeom>
          <a:noFill/>
        </p:spPr>
        <p:txBody>
          <a:bodyPr wrap="square" rtlCol="0">
            <a:spAutoFit/>
          </a:bodyPr>
          <a:lstStyle/>
          <a:p>
            <a:r>
              <a:rPr lang="en-US" dirty="0"/>
              <a:t>Turn on the built-in LED on pin 13 when you press the button on pin D2 using Johnny-Five IO.</a:t>
            </a:r>
          </a:p>
        </p:txBody>
      </p:sp>
    </p:spTree>
    <p:extLst>
      <p:ext uri="{BB962C8B-B14F-4D97-AF65-F5344CB8AC3E}">
        <p14:creationId xmlns:p14="http://schemas.microsoft.com/office/powerpoint/2010/main" val="2021119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Commands and useful tools</a:t>
            </a:r>
          </a:p>
        </p:txBody>
      </p:sp>
      <p:sp>
        <p:nvSpPr>
          <p:cNvPr id="7" name="Text Placeholder 6"/>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66</a:t>
            </a:fld>
            <a:endParaRPr lang="en-US"/>
          </a:p>
        </p:txBody>
      </p:sp>
    </p:spTree>
    <p:extLst>
      <p:ext uri="{BB962C8B-B14F-4D97-AF65-F5344CB8AC3E}">
        <p14:creationId xmlns:p14="http://schemas.microsoft.com/office/powerpoint/2010/main" val="583716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latin typeface="Arial" panose="020B0604020202020204" pitchFamily="34" charset="0"/>
                <a:cs typeface="Arial" panose="020B0604020202020204" pitchFamily="34" charset="0"/>
              </a:rPr>
              <a:t>Establish Serial connection to Edison</a:t>
            </a: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t>67</a:t>
            </a:fld>
            <a:endParaRPr lang="en-US"/>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8926" y="2252663"/>
            <a:ext cx="5582429" cy="2486372"/>
          </a:xfrm>
        </p:spPr>
      </p:pic>
      <p:sp>
        <p:nvSpPr>
          <p:cNvPr id="11" name="TextBox 10"/>
          <p:cNvSpPr txBox="1"/>
          <p:nvPr/>
        </p:nvSpPr>
        <p:spPr>
          <a:xfrm>
            <a:off x="5164280" y="3423825"/>
            <a:ext cx="5784274" cy="400110"/>
          </a:xfrm>
          <a:prstGeom prst="rect">
            <a:avLst/>
          </a:prstGeom>
          <a:noFill/>
        </p:spPr>
        <p:txBody>
          <a:bodyPr wrap="square" rtlCol="0">
            <a:spAutoFit/>
          </a:bodyPr>
          <a:lstStyle/>
          <a:p>
            <a:r>
              <a:rPr lang="en-US" sz="2000" u="sng" dirty="0">
                <a:latin typeface="Arial" panose="020B0604020202020204" pitchFamily="34" charset="0"/>
                <a:cs typeface="Arial" panose="020B0604020202020204" pitchFamily="34" charset="0"/>
              </a:rPr>
              <a:t>Step 1</a:t>
            </a:r>
            <a:r>
              <a:rPr lang="en-US" sz="2000" dirty="0">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Make sure the </a:t>
            </a:r>
            <a:r>
              <a:rPr lang="en-US" dirty="0" err="1">
                <a:latin typeface="Arial" panose="020B0604020202020204" pitchFamily="34" charset="0"/>
                <a:cs typeface="Arial" panose="020B0604020202020204" pitchFamily="34" charset="0"/>
              </a:rPr>
              <a:t>microswitch</a:t>
            </a:r>
            <a:r>
              <a:rPr lang="en-US" dirty="0">
                <a:latin typeface="Arial" panose="020B0604020202020204" pitchFamily="34" charset="0"/>
                <a:cs typeface="Arial" panose="020B0604020202020204" pitchFamily="34" charset="0"/>
              </a:rPr>
              <a:t> is toggled-down.</a:t>
            </a:r>
          </a:p>
        </p:txBody>
      </p:sp>
      <p:sp>
        <p:nvSpPr>
          <p:cNvPr id="12" name="TextBox 11"/>
          <p:cNvSpPr txBox="1"/>
          <p:nvPr/>
        </p:nvSpPr>
        <p:spPr>
          <a:xfrm>
            <a:off x="6681355" y="4119778"/>
            <a:ext cx="4267199" cy="954107"/>
          </a:xfrm>
          <a:prstGeom prst="rect">
            <a:avLst/>
          </a:prstGeom>
          <a:noFill/>
        </p:spPr>
        <p:txBody>
          <a:bodyPr wrap="square" rtlCol="0">
            <a:spAutoFit/>
          </a:bodyPr>
          <a:lstStyle/>
          <a:p>
            <a:r>
              <a:rPr lang="en-US" sz="2000" u="sng" dirty="0">
                <a:latin typeface="Arial" panose="020B0604020202020204" pitchFamily="34" charset="0"/>
                <a:cs typeface="Arial" panose="020B0604020202020204" pitchFamily="34" charset="0"/>
              </a:rPr>
              <a:t>Step 3</a:t>
            </a:r>
            <a:r>
              <a:rPr lang="en-US" sz="2000" dirty="0">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Connect the </a:t>
            </a:r>
            <a:r>
              <a:rPr lang="en-US" b="1" u="sng" dirty="0">
                <a:latin typeface="Arial" panose="020B0604020202020204" pitchFamily="34" charset="0"/>
                <a:cs typeface="Arial" panose="020B0604020202020204" pitchFamily="34" charset="0"/>
              </a:rPr>
              <a:t>second </a:t>
            </a:r>
            <a:r>
              <a:rPr lang="en-US" b="1" u="sng" dirty="0" err="1">
                <a:latin typeface="Arial" panose="020B0604020202020204" pitchFamily="34" charset="0"/>
                <a:cs typeface="Arial" panose="020B0604020202020204" pitchFamily="34" charset="0"/>
              </a:rPr>
              <a:t>microUSB</a:t>
            </a:r>
            <a:r>
              <a:rPr lang="en-US" b="1" u="sng" dirty="0">
                <a:latin typeface="Arial" panose="020B0604020202020204" pitchFamily="34" charset="0"/>
                <a:cs typeface="Arial" panose="020B0604020202020204" pitchFamily="34" charset="0"/>
              </a:rPr>
              <a:t> port</a:t>
            </a:r>
            <a:r>
              <a:rPr lang="en-US" dirty="0">
                <a:latin typeface="Arial" panose="020B0604020202020204" pitchFamily="34" charset="0"/>
                <a:cs typeface="Arial" panose="020B0604020202020204" pitchFamily="34" charset="0"/>
              </a:rPr>
              <a:t> to PC for Serial Connection</a:t>
            </a:r>
          </a:p>
        </p:txBody>
      </p:sp>
      <p:sp>
        <p:nvSpPr>
          <p:cNvPr id="13" name="TextBox 12"/>
          <p:cNvSpPr txBox="1"/>
          <p:nvPr/>
        </p:nvSpPr>
        <p:spPr>
          <a:xfrm>
            <a:off x="6614680" y="2240730"/>
            <a:ext cx="4236026" cy="707886"/>
          </a:xfrm>
          <a:prstGeom prst="rect">
            <a:avLst/>
          </a:prstGeom>
          <a:noFill/>
        </p:spPr>
        <p:txBody>
          <a:bodyPr wrap="square" rtlCol="0">
            <a:spAutoFit/>
          </a:bodyPr>
          <a:lstStyle/>
          <a:p>
            <a:r>
              <a:rPr lang="en-US" sz="2000" u="sng" dirty="0">
                <a:latin typeface="Arial" panose="020B0604020202020204" pitchFamily="34" charset="0"/>
                <a:cs typeface="Arial" panose="020B0604020202020204" pitchFamily="34" charset="0"/>
              </a:rPr>
              <a:t>Step 2</a:t>
            </a:r>
            <a:r>
              <a:rPr lang="en-US" sz="2000" dirty="0">
                <a:latin typeface="Arial" panose="020B0604020202020204" pitchFamily="34" charset="0"/>
                <a:cs typeface="Arial" panose="020B0604020202020204" pitchFamily="34" charset="0"/>
              </a:rPr>
              <a:t> – Power up your Intel Edison with DC Adapter.</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03780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792027"/>
            <a:ext cx="10515600" cy="2916250"/>
          </a:xfrm>
        </p:spPr>
      </p:pic>
      <p:sp>
        <p:nvSpPr>
          <p:cNvPr id="6" name="Title 5"/>
          <p:cNvSpPr>
            <a:spLocks noGrp="1"/>
          </p:cNvSpPr>
          <p:nvPr>
            <p:ph type="title"/>
          </p:nvPr>
        </p:nvSpPr>
        <p:spPr/>
        <p:txBody>
          <a:bodyPr>
            <a:normAutofit/>
          </a:bodyPr>
          <a:lstStyle/>
          <a:p>
            <a:r>
              <a:rPr lang="en-US" sz="3200" b="1" u="sng" dirty="0">
                <a:latin typeface="Arial" panose="020B0604020202020204" pitchFamily="34" charset="0"/>
                <a:cs typeface="Arial" panose="020B0604020202020204" pitchFamily="34" charset="0"/>
              </a:rPr>
              <a:t>Use Intel XDK &gt; Serial Terminal tab to start serial connection to Edison.</a:t>
            </a:r>
            <a:endParaRPr lang="en-US" sz="3200" b="1"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t>68</a:t>
            </a:fld>
            <a:endParaRPr lang="en-US"/>
          </a:p>
        </p:txBody>
      </p:sp>
    </p:spTree>
    <p:extLst>
      <p:ext uri="{BB962C8B-B14F-4D97-AF65-F5344CB8AC3E}">
        <p14:creationId xmlns:p14="http://schemas.microsoft.com/office/powerpoint/2010/main" val="12673638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a:t>
            </a:r>
            <a:r>
              <a:rPr lang="en-US" dirty="0" err="1"/>
              <a:t>PuTTY</a:t>
            </a:r>
            <a:r>
              <a:rPr lang="en-US" dirty="0"/>
              <a:t> for Serial Connection</a:t>
            </a:r>
          </a:p>
        </p:txBody>
      </p:sp>
      <p:sp>
        <p:nvSpPr>
          <p:cNvPr id="3" name="Content Placeholder 2"/>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Launch </a:t>
            </a:r>
            <a:r>
              <a:rPr lang="en-US" b="1" dirty="0" err="1">
                <a:latin typeface="Arial" panose="020B0604020202020204" pitchFamily="34" charset="0"/>
                <a:cs typeface="Arial" panose="020B0604020202020204" pitchFamily="34" charset="0"/>
              </a:rPr>
              <a:t>PuTTY</a:t>
            </a:r>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Choose ‘</a:t>
            </a:r>
            <a:r>
              <a:rPr lang="en-US" b="1" dirty="0">
                <a:latin typeface="Arial" panose="020B0604020202020204" pitchFamily="34" charset="0"/>
                <a:cs typeface="Arial" panose="020B0604020202020204" pitchFamily="34" charset="0"/>
              </a:rPr>
              <a:t>Serial</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Set Speed to ‘</a:t>
            </a:r>
            <a:r>
              <a:rPr lang="en-US" b="1" dirty="0">
                <a:latin typeface="Arial" panose="020B0604020202020204" pitchFamily="34" charset="0"/>
                <a:cs typeface="Arial" panose="020B0604020202020204" pitchFamily="34" charset="0"/>
              </a:rPr>
              <a:t>115200</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Set Serial line to your Edison </a:t>
            </a:r>
            <a:r>
              <a:rPr lang="en-US" b="1" dirty="0">
                <a:latin typeface="Arial" panose="020B0604020202020204" pitchFamily="34" charset="0"/>
                <a:cs typeface="Arial" panose="020B0604020202020204" pitchFamily="34" charset="0"/>
              </a:rPr>
              <a:t>USB Serial Port </a:t>
            </a:r>
            <a:r>
              <a:rPr lang="en-US" dirty="0">
                <a:latin typeface="Arial" panose="020B0604020202020204" pitchFamily="34" charset="0"/>
                <a:cs typeface="Arial" panose="020B0604020202020204" pitchFamily="34" charset="0"/>
              </a:rPr>
              <a:t>(check device manager)</a:t>
            </a:r>
          </a:p>
          <a:p>
            <a:r>
              <a:rPr lang="en-US" dirty="0">
                <a:latin typeface="Arial" panose="020B0604020202020204" pitchFamily="34" charset="0"/>
                <a:cs typeface="Arial" panose="020B0604020202020204" pitchFamily="34" charset="0"/>
              </a:rPr>
              <a:t>Click  ‘</a:t>
            </a:r>
            <a:r>
              <a:rPr lang="en-US" b="1" dirty="0">
                <a:latin typeface="Arial" panose="020B0604020202020204" pitchFamily="34" charset="0"/>
                <a:cs typeface="Arial" panose="020B0604020202020204" pitchFamily="34" charset="0"/>
              </a:rPr>
              <a:t>Open</a:t>
            </a:r>
            <a:r>
              <a:rPr lang="en-US" dirty="0">
                <a:latin typeface="Arial" panose="020B0604020202020204" pitchFamily="34" charset="0"/>
                <a:cs typeface="Arial" panose="020B0604020202020204" pitchFamily="34" charset="0"/>
              </a:rPr>
              <a:t>’ to start access Edison terminal. </a:t>
            </a: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69</a:t>
            </a:fld>
            <a:endParaRPr lang="en-US"/>
          </a:p>
        </p:txBody>
      </p:sp>
    </p:spTree>
    <p:extLst>
      <p:ext uri="{BB962C8B-B14F-4D97-AF65-F5344CB8AC3E}">
        <p14:creationId xmlns:p14="http://schemas.microsoft.com/office/powerpoint/2010/main" val="147348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129" y="1297506"/>
            <a:ext cx="8785771" cy="5058844"/>
          </a:xfrm>
          <a:prstGeom prst="rect">
            <a:avLst/>
          </a:prstGeom>
        </p:spPr>
      </p:pic>
      <p:sp>
        <p:nvSpPr>
          <p:cNvPr id="2" name="Title 1"/>
          <p:cNvSpPr>
            <a:spLocks noGrp="1"/>
          </p:cNvSpPr>
          <p:nvPr>
            <p:ph type="title"/>
          </p:nvPr>
        </p:nvSpPr>
        <p:spPr/>
        <p:txBody>
          <a:bodyPr/>
          <a:lstStyle/>
          <a:p>
            <a:r>
              <a:rPr lang="en-US" u="sng" dirty="0" err="1">
                <a:latin typeface="Arial" panose="020B0604020202020204" pitchFamily="34" charset="0"/>
                <a:cs typeface="Arial" panose="020B0604020202020204" pitchFamily="34" charset="0"/>
              </a:rPr>
              <a:t>IoT</a:t>
            </a:r>
            <a:r>
              <a:rPr lang="en-US" u="sng" dirty="0">
                <a:latin typeface="Arial" panose="020B0604020202020204" pitchFamily="34" charset="0"/>
                <a:cs typeface="Arial" panose="020B0604020202020204" pitchFamily="34" charset="0"/>
              </a:rPr>
              <a:t> Development</a:t>
            </a:r>
          </a:p>
        </p:txBody>
      </p:sp>
      <p:sp>
        <p:nvSpPr>
          <p:cNvPr id="4" name="Footer Placeholder 3"/>
          <p:cNvSpPr>
            <a:spLocks noGrp="1"/>
          </p:cNvSpPr>
          <p:nvPr>
            <p:ph type="ftr" sz="quarter" idx="11"/>
          </p:nvPr>
        </p:nvSpPr>
        <p:spPr/>
        <p:txBody>
          <a:bodyPr/>
          <a:lstStyle/>
          <a:p>
            <a:r>
              <a:rPr lang="en-US"/>
              <a:t>USM Intel® Edison Curriculum Modules | Rev0.0.6</a:t>
            </a:r>
            <a:endParaRPr lang="en-GB"/>
          </a:p>
        </p:txBody>
      </p:sp>
      <p:sp>
        <p:nvSpPr>
          <p:cNvPr id="3" name="Slide Number Placeholder 2"/>
          <p:cNvSpPr>
            <a:spLocks noGrp="1"/>
          </p:cNvSpPr>
          <p:nvPr>
            <p:ph type="sldNum" sz="quarter" idx="12"/>
          </p:nvPr>
        </p:nvSpPr>
        <p:spPr/>
        <p:txBody>
          <a:bodyPr/>
          <a:lstStyle/>
          <a:p>
            <a:fld id="{0573D1C5-4CD4-4B1F-997F-E8E8F7CE6229}" type="slidenum">
              <a:rPr lang="en-US" smtClean="0"/>
              <a:pPr/>
              <a:t>7</a:t>
            </a:fld>
            <a:endParaRPr lang="en-US"/>
          </a:p>
        </p:txBody>
      </p:sp>
    </p:spTree>
    <p:extLst>
      <p:ext uri="{BB962C8B-B14F-4D97-AF65-F5344CB8AC3E}">
        <p14:creationId xmlns:p14="http://schemas.microsoft.com/office/powerpoint/2010/main" val="21110597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SSH – Secure Connection (remote access)</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Launch </a:t>
            </a:r>
            <a:r>
              <a:rPr lang="en-US" b="1" dirty="0" err="1">
                <a:latin typeface="Arial" panose="020B0604020202020204" pitchFamily="34" charset="0"/>
                <a:cs typeface="Arial" panose="020B0604020202020204" pitchFamily="34" charset="0"/>
              </a:rPr>
              <a:t>PuTTY</a:t>
            </a:r>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Choose ‘</a:t>
            </a:r>
            <a:r>
              <a:rPr lang="en-US" b="1" dirty="0">
                <a:latin typeface="Arial" panose="020B0604020202020204" pitchFamily="34" charset="0"/>
                <a:cs typeface="Arial" panose="020B0604020202020204" pitchFamily="34" charset="0"/>
              </a:rPr>
              <a:t>Serial</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Set ‘</a:t>
            </a:r>
            <a:r>
              <a:rPr lang="en-US" b="1" dirty="0">
                <a:latin typeface="Arial" panose="020B0604020202020204" pitchFamily="34" charset="0"/>
                <a:cs typeface="Arial" panose="020B0604020202020204" pitchFamily="34" charset="0"/>
              </a:rPr>
              <a:t>Host Name (or IP Address)</a:t>
            </a:r>
            <a:r>
              <a:rPr lang="en-US" dirty="0">
                <a:latin typeface="Arial" panose="020B0604020202020204" pitchFamily="34" charset="0"/>
                <a:cs typeface="Arial" panose="020B0604020202020204" pitchFamily="34" charset="0"/>
              </a:rPr>
              <a:t>’ to your Edison IP Address. </a:t>
            </a:r>
          </a:p>
          <a:p>
            <a:r>
              <a:rPr lang="en-US" dirty="0">
                <a:latin typeface="Arial" panose="020B0604020202020204" pitchFamily="34" charset="0"/>
                <a:cs typeface="Arial" panose="020B0604020202020204" pitchFamily="34" charset="0"/>
              </a:rPr>
              <a:t>Click  ‘</a:t>
            </a:r>
            <a:r>
              <a:rPr lang="en-US" b="1" dirty="0">
                <a:latin typeface="Arial" panose="020B0604020202020204" pitchFamily="34" charset="0"/>
                <a:cs typeface="Arial" panose="020B0604020202020204" pitchFamily="34" charset="0"/>
              </a:rPr>
              <a:t>Open</a:t>
            </a:r>
            <a:r>
              <a:rPr lang="en-US" dirty="0">
                <a:latin typeface="Arial" panose="020B0604020202020204" pitchFamily="34" charset="0"/>
                <a:cs typeface="Arial" panose="020B0604020202020204" pitchFamily="34" charset="0"/>
              </a:rPr>
              <a:t>’ to start SSH connection. </a:t>
            </a: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70</a:t>
            </a:fld>
            <a:endParaRPr lang="en-US"/>
          </a:p>
        </p:txBody>
      </p:sp>
    </p:spTree>
    <p:extLst>
      <p:ext uri="{BB962C8B-B14F-4D97-AF65-F5344CB8AC3E}">
        <p14:creationId xmlns:p14="http://schemas.microsoft.com/office/powerpoint/2010/main" val="40906691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Common *nix commands</a:t>
            </a:r>
          </a:p>
        </p:txBody>
      </p:sp>
      <p:sp>
        <p:nvSpPr>
          <p:cNvPr id="3" name="Content Placeholder 2"/>
          <p:cNvSpPr>
            <a:spLocks noGrp="1"/>
          </p:cNvSpPr>
          <p:nvPr>
            <p:ph idx="1"/>
          </p:nvPr>
        </p:nvSpPr>
        <p:spPr/>
        <p:txBody>
          <a:bodyPr/>
          <a:lstStyle/>
          <a:p>
            <a:pPr marL="0" indent="0">
              <a:buNone/>
            </a:pPr>
            <a:r>
              <a:rPr lang="en-US" b="1" u="sng" dirty="0" err="1">
                <a:latin typeface="Arial" panose="020B0604020202020204" pitchFamily="34" charset="0"/>
                <a:cs typeface="Arial" panose="020B0604020202020204" pitchFamily="34" charset="0"/>
              </a:rPr>
              <a:t>Yocto</a:t>
            </a:r>
            <a:r>
              <a:rPr lang="en-US" dirty="0"/>
              <a:t>: Based on</a:t>
            </a:r>
          </a:p>
          <a:p>
            <a:pPr marL="0" indent="0">
              <a:buNone/>
            </a:pPr>
            <a:endParaRPr lang="en-US" dirty="0"/>
          </a:p>
          <a:p>
            <a:pPr marL="0" indent="0">
              <a:buNone/>
            </a:pPr>
            <a:endParaRPr lang="en-US" dirty="0"/>
          </a:p>
          <a:p>
            <a:pPr marL="0" indent="0">
              <a:buNone/>
            </a:pPr>
            <a:r>
              <a:rPr lang="en-US" dirty="0"/>
              <a:t>Try out these commands in your terminal.  </a:t>
            </a: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71</a:t>
            </a:fld>
            <a:endParaRPr lang="en-US"/>
          </a:p>
        </p:txBody>
      </p:sp>
      <p:sp>
        <p:nvSpPr>
          <p:cNvPr id="6" name="TextBox 5"/>
          <p:cNvSpPr txBox="1"/>
          <p:nvPr/>
        </p:nvSpPr>
        <p:spPr>
          <a:xfrm>
            <a:off x="3460174" y="1762353"/>
            <a:ext cx="1960793" cy="584775"/>
          </a:xfrm>
          <a:prstGeom prst="rect">
            <a:avLst/>
          </a:prstGeom>
          <a:solidFill>
            <a:schemeClr val="tx1"/>
          </a:solidFill>
        </p:spPr>
        <p:txBody>
          <a:bodyPr wrap="none" rtlCol="0">
            <a:spAutoFit/>
          </a:bodyPr>
          <a:lstStyle/>
          <a:p>
            <a:r>
              <a:rPr lang="en-US" sz="3200" b="1" dirty="0" err="1">
                <a:solidFill>
                  <a:schemeClr val="bg1"/>
                </a:solidFill>
                <a:latin typeface="Arial" panose="020B0604020202020204" pitchFamily="34" charset="0"/>
                <a:cs typeface="Arial" panose="020B0604020202020204" pitchFamily="34" charset="0"/>
              </a:rPr>
              <a:t>BusyBox</a:t>
            </a:r>
            <a:endParaRPr lang="en-US" sz="32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5538355" y="1870075"/>
            <a:ext cx="273671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https://www.busybox.net/</a:t>
            </a:r>
          </a:p>
        </p:txBody>
      </p:sp>
    </p:spTree>
    <p:extLst>
      <p:ext uri="{BB962C8B-B14F-4D97-AF65-F5344CB8AC3E}">
        <p14:creationId xmlns:p14="http://schemas.microsoft.com/office/powerpoint/2010/main" val="5460885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Set device name, password and </a:t>
            </a:r>
            <a:r>
              <a:rPr lang="en-US" b="1" dirty="0" err="1">
                <a:latin typeface="Arial" panose="020B0604020202020204" pitchFamily="34" charset="0"/>
                <a:cs typeface="Arial" panose="020B0604020202020204" pitchFamily="34" charset="0"/>
              </a:rPr>
              <a:t>WiFi</a:t>
            </a:r>
            <a:r>
              <a:rPr lang="en-US" b="1" dirty="0">
                <a:latin typeface="Arial" panose="020B0604020202020204" pitchFamily="34" charset="0"/>
                <a:cs typeface="Arial" panose="020B0604020202020204" pitchFamily="34" charset="0"/>
              </a:rPr>
              <a:t> connection. </a:t>
            </a:r>
            <a:endParaRPr lang="en-US" b="1" dirty="0"/>
          </a:p>
        </p:txBody>
      </p:sp>
      <p:sp>
        <p:nvSpPr>
          <p:cNvPr id="3" name="Content Placeholder 2"/>
          <p:cNvSpPr>
            <a:spLocks noGrp="1"/>
          </p:cNvSpPr>
          <p:nvPr>
            <p:ph idx="1"/>
          </p:nvPr>
        </p:nvSpPr>
        <p:spPr/>
        <p:txBody>
          <a:bodyPr/>
          <a:lstStyle/>
          <a:p>
            <a:pPr marL="0" indent="0">
              <a:buNone/>
            </a:pP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configure_edison</a:t>
            </a:r>
            <a:r>
              <a:rPr lang="en-US" dirty="0">
                <a:latin typeface="Arial" panose="020B0604020202020204" pitchFamily="34" charset="0"/>
                <a:cs typeface="Arial" panose="020B0604020202020204" pitchFamily="34" charset="0"/>
              </a:rPr>
              <a:t> --setup	// full setup: </a:t>
            </a:r>
            <a:r>
              <a:rPr lang="en-US" dirty="0" err="1">
                <a:latin typeface="Arial" panose="020B0604020202020204" pitchFamily="34" charset="0"/>
                <a:cs typeface="Arial" panose="020B0604020202020204" pitchFamily="34" charset="0"/>
              </a:rPr>
              <a:t>devicename</a:t>
            </a:r>
            <a:r>
              <a:rPr lang="en-US" dirty="0">
                <a:latin typeface="Arial" panose="020B0604020202020204" pitchFamily="34" charset="0"/>
                <a:cs typeface="Arial" panose="020B0604020202020204" pitchFamily="34" charset="0"/>
              </a:rPr>
              <a:t>, pass, </a:t>
            </a:r>
            <a:r>
              <a:rPr lang="en-US" dirty="0" err="1">
                <a:latin typeface="Arial" panose="020B0604020202020204" pitchFamily="34" charset="0"/>
                <a:cs typeface="Arial" panose="020B0604020202020204" pitchFamily="34" charset="0"/>
              </a:rPr>
              <a:t>WiFi</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configure_edison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wifi</a:t>
            </a:r>
            <a:r>
              <a:rPr lang="en-US" dirty="0">
                <a:latin typeface="Arial" panose="020B0604020202020204" pitchFamily="34" charset="0"/>
                <a:cs typeface="Arial" panose="020B0604020202020204" pitchFamily="34" charset="0"/>
              </a:rPr>
              <a:t>		// configure </a:t>
            </a:r>
            <a:r>
              <a:rPr lang="en-US" dirty="0" err="1">
                <a:latin typeface="Arial" panose="020B0604020202020204" pitchFamily="34" charset="0"/>
                <a:cs typeface="Arial" panose="020B0604020202020204" pitchFamily="34" charset="0"/>
              </a:rPr>
              <a:t>WiFi</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configure_edison</a:t>
            </a:r>
            <a:r>
              <a:rPr lang="en-US" dirty="0">
                <a:latin typeface="Arial" panose="020B0604020202020204" pitchFamily="34" charset="0"/>
                <a:cs typeface="Arial" panose="020B0604020202020204" pitchFamily="34" charset="0"/>
              </a:rPr>
              <a:t> --name	// configure device name</a:t>
            </a:r>
          </a:p>
          <a:p>
            <a:pPr marL="0" indent="0">
              <a:buNone/>
            </a:pP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configure_edison</a:t>
            </a:r>
            <a:r>
              <a:rPr lang="en-US" dirty="0">
                <a:latin typeface="Arial" panose="020B0604020202020204" pitchFamily="34" charset="0"/>
                <a:cs typeface="Arial" panose="020B0604020202020204" pitchFamily="34" charset="0"/>
              </a:rPr>
              <a:t> --password	// configure password</a:t>
            </a:r>
          </a:p>
          <a:p>
            <a:pPr marL="0" indent="0">
              <a:buNone/>
            </a:pP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configure_edison</a:t>
            </a:r>
            <a:r>
              <a:rPr lang="en-US" dirty="0">
                <a:latin typeface="Arial" panose="020B0604020202020204" pitchFamily="34" charset="0"/>
                <a:cs typeface="Arial" panose="020B0604020202020204" pitchFamily="34" charset="0"/>
              </a:rPr>
              <a:t> --help 	// see more details</a:t>
            </a:r>
          </a:p>
          <a:p>
            <a:pPr marL="0" indent="0">
              <a:buNone/>
            </a:pPr>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72</a:t>
            </a:fld>
            <a:endParaRPr lang="en-US"/>
          </a:p>
        </p:txBody>
      </p:sp>
    </p:spTree>
    <p:extLst>
      <p:ext uri="{BB962C8B-B14F-4D97-AF65-F5344CB8AC3E}">
        <p14:creationId xmlns:p14="http://schemas.microsoft.com/office/powerpoint/2010/main" val="35252840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latin typeface="Arial" panose="020B0604020202020204" pitchFamily="34" charset="0"/>
                <a:cs typeface="Arial" panose="020B0604020202020204" pitchFamily="34" charset="0"/>
              </a:rPr>
              <a:t>Ifconfig</a:t>
            </a:r>
            <a:r>
              <a:rPr lang="en-US" b="1" dirty="0">
                <a:latin typeface="Arial" panose="020B0604020202020204" pitchFamily="34" charset="0"/>
                <a:cs typeface="Arial" panose="020B0604020202020204" pitchFamily="34" charset="0"/>
              </a:rPr>
              <a:t>: discover </a:t>
            </a:r>
            <a:r>
              <a:rPr lang="en-US" b="1" dirty="0" err="1">
                <a:latin typeface="Arial" panose="020B0604020202020204" pitchFamily="34" charset="0"/>
                <a:cs typeface="Arial" panose="020B0604020202020204" pitchFamily="34" charset="0"/>
              </a:rPr>
              <a:t>ip</a:t>
            </a:r>
            <a:r>
              <a:rPr lang="en-US" b="1" dirty="0">
                <a:latin typeface="Arial" panose="020B0604020202020204" pitchFamily="34" charset="0"/>
                <a:cs typeface="Arial" panose="020B0604020202020204" pitchFamily="34" charset="0"/>
              </a:rPr>
              <a:t> address</a:t>
            </a:r>
            <a:endParaRPr lang="en-US" b="1" dirty="0"/>
          </a:p>
        </p:txBody>
      </p:sp>
      <p:sp>
        <p:nvSpPr>
          <p:cNvPr id="3" name="Content Placeholder 2"/>
          <p:cNvSpPr>
            <a:spLocks noGrp="1"/>
          </p:cNvSpPr>
          <p:nvPr>
            <p:ph idx="1"/>
          </p:nvPr>
        </p:nvSpPr>
        <p:spPr/>
        <p:txBody>
          <a:bodyPr>
            <a:normAutofit/>
          </a:bodyPr>
          <a:lstStyle/>
          <a:p>
            <a:pPr marL="0" indent="0">
              <a:buNone/>
            </a:pP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ifconfig</a:t>
            </a:r>
            <a:endParaRPr lang="en-US" sz="3200" b="1" dirty="0">
              <a:latin typeface="Arial" panose="020B0604020202020204" pitchFamily="34" charset="0"/>
              <a:cs typeface="Arial" panose="020B0604020202020204" pitchFamily="34" charset="0"/>
            </a:endParaRPr>
          </a:p>
          <a:p>
            <a:pPr marL="0" indent="0">
              <a:buNone/>
            </a:pPr>
            <a:endParaRPr lang="en-US" sz="3200" b="1"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73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5678" y="2320488"/>
            <a:ext cx="6763694" cy="2133898"/>
          </a:xfrm>
          <a:prstGeom prst="rect">
            <a:avLst/>
          </a:prstGeom>
        </p:spPr>
      </p:pic>
    </p:spTree>
    <p:extLst>
      <p:ext uri="{BB962C8B-B14F-4D97-AF65-F5344CB8AC3E}">
        <p14:creationId xmlns:p14="http://schemas.microsoft.com/office/powerpoint/2010/main" val="41331503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Install packages</a:t>
            </a:r>
          </a:p>
        </p:txBody>
      </p:sp>
      <p:sp>
        <p:nvSpPr>
          <p:cNvPr id="3" name="Content Placeholder 2"/>
          <p:cNvSpPr>
            <a:spLocks noGrp="1"/>
          </p:cNvSpPr>
          <p:nvPr>
            <p:ph idx="1"/>
          </p:nvPr>
        </p:nvSpPr>
        <p:spPr>
          <a:xfrm>
            <a:off x="897082" y="1847850"/>
            <a:ext cx="10515600" cy="4351338"/>
          </a:xfrm>
        </p:spPr>
        <p:txBody>
          <a:bodyPr>
            <a:normAutofit/>
          </a:bodyPr>
          <a:lstStyle/>
          <a:p>
            <a:pPr marL="0" indent="0">
              <a:buNone/>
            </a:pPr>
            <a:r>
              <a:rPr lang="en-US" dirty="0">
                <a:latin typeface="Arial" panose="020B0604020202020204" pitchFamily="34" charset="0"/>
                <a:cs typeface="Arial" panose="020B0604020202020204" pitchFamily="34" charset="0"/>
              </a:rPr>
              <a:t>OPKG commands</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opkg</a:t>
            </a:r>
            <a:r>
              <a:rPr lang="en-US" dirty="0">
                <a:latin typeface="Arial" panose="020B0604020202020204" pitchFamily="34" charset="0"/>
                <a:cs typeface="Arial" panose="020B0604020202020204" pitchFamily="34" charset="0"/>
              </a:rPr>
              <a:t> update 				// update packages list</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opkg</a:t>
            </a:r>
            <a:r>
              <a:rPr lang="en-US" dirty="0">
                <a:latin typeface="Arial" panose="020B0604020202020204" pitchFamily="34" charset="0"/>
                <a:cs typeface="Arial" panose="020B0604020202020204" pitchFamily="34" charset="0"/>
              </a:rPr>
              <a:t> install &lt;package&gt; 		// install a package</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opkg</a:t>
            </a:r>
            <a:r>
              <a:rPr lang="en-US" dirty="0">
                <a:latin typeface="Arial" panose="020B0604020202020204" pitchFamily="34" charset="0"/>
                <a:cs typeface="Arial" panose="020B0604020202020204" pitchFamily="34" charset="0"/>
              </a:rPr>
              <a:t> remove &lt;package&gt;		// remove a package</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opkg</a:t>
            </a:r>
            <a:r>
              <a:rPr lang="en-US" dirty="0">
                <a:latin typeface="Arial" panose="020B0604020202020204" pitchFamily="34" charset="0"/>
                <a:cs typeface="Arial" panose="020B0604020202020204" pitchFamily="34" charset="0"/>
              </a:rPr>
              <a:t> list | grep &lt;package&gt; 	// search for a package</a:t>
            </a:r>
          </a:p>
          <a:p>
            <a:pPr marL="0" indent="0">
              <a:buNone/>
            </a:pPr>
            <a:endParaRPr lang="en-US" dirty="0"/>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74</a:t>
            </a:fld>
            <a:endParaRPr lang="en-US"/>
          </a:p>
        </p:txBody>
      </p:sp>
    </p:spTree>
    <p:extLst>
      <p:ext uri="{BB962C8B-B14F-4D97-AF65-F5344CB8AC3E}">
        <p14:creationId xmlns:p14="http://schemas.microsoft.com/office/powerpoint/2010/main" val="19090181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Manager Alternative: top/</a:t>
            </a:r>
            <a:r>
              <a:rPr lang="en-US" b="1" dirty="0" err="1">
                <a:latin typeface="Arial" panose="020B0604020202020204" pitchFamily="34" charset="0"/>
                <a:cs typeface="Arial" panose="020B0604020202020204" pitchFamily="34" charset="0"/>
              </a:rPr>
              <a:t>htop</a:t>
            </a:r>
            <a:endParaRPr lang="en-US" b="1"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75</a:t>
            </a:fld>
            <a:endParaRPr lang="en-US"/>
          </a:p>
        </p:txBody>
      </p:sp>
      <p:sp>
        <p:nvSpPr>
          <p:cNvPr id="7" name="TextBox 6"/>
          <p:cNvSpPr txBox="1"/>
          <p:nvPr/>
        </p:nvSpPr>
        <p:spPr>
          <a:xfrm>
            <a:off x="7809527" y="1864014"/>
            <a:ext cx="3544273" cy="107721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To start, type ‘</a:t>
            </a:r>
            <a:r>
              <a:rPr lang="en-US" sz="3200" i="1" dirty="0">
                <a:latin typeface="Arial" panose="020B0604020202020204" pitchFamily="34" charset="0"/>
                <a:cs typeface="Arial" panose="020B0604020202020204" pitchFamily="34" charset="0"/>
              </a:rPr>
              <a:t>top</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To exit, type ‘</a:t>
            </a:r>
            <a:r>
              <a:rPr lang="en-US" sz="3200" i="1" dirty="0">
                <a:latin typeface="Arial" panose="020B0604020202020204" pitchFamily="34" charset="0"/>
                <a:cs typeface="Arial" panose="020B0604020202020204" pitchFamily="34" charset="0"/>
              </a:rPr>
              <a:t>q</a:t>
            </a:r>
            <a:r>
              <a:rPr lang="en-US" sz="3200" dirty="0">
                <a:latin typeface="Arial" panose="020B0604020202020204" pitchFamily="34" charset="0"/>
                <a:cs typeface="Arial" panose="020B0604020202020204" pitchFamily="34" charset="0"/>
              </a:rPr>
              <a:t>’</a:t>
            </a:r>
          </a:p>
        </p:txBody>
      </p:sp>
      <p:sp>
        <p:nvSpPr>
          <p:cNvPr id="3" name="Content Placeholder 2"/>
          <p:cNvSpPr>
            <a:spLocks noGrp="1"/>
          </p:cNvSpPr>
          <p:nvPr>
            <p:ph idx="1"/>
          </p:nvPr>
        </p:nvSpPr>
        <p:spPr/>
        <p:txBody>
          <a:bodyPr>
            <a:normAutofit/>
          </a:bodyPr>
          <a:lstStyle/>
          <a:p>
            <a:pPr marL="0" indent="0">
              <a:buNone/>
            </a:pPr>
            <a:r>
              <a:rPr lang="en-US" sz="6000" dirty="0">
                <a:latin typeface="Arial" panose="020B0604020202020204" pitchFamily="34" charset="0"/>
                <a:cs typeface="Arial" panose="020B0604020202020204" pitchFamily="34" charset="0"/>
              </a:rPr>
              <a:t>$ top</a:t>
            </a:r>
          </a:p>
        </p:txBody>
      </p:sp>
    </p:spTree>
    <p:extLst>
      <p:ext uri="{BB962C8B-B14F-4D97-AF65-F5344CB8AC3E}">
        <p14:creationId xmlns:p14="http://schemas.microsoft.com/office/powerpoint/2010/main" val="34180915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Check Disk Space</a:t>
            </a:r>
          </a:p>
        </p:txBody>
      </p:sp>
      <p:sp>
        <p:nvSpPr>
          <p:cNvPr id="3" name="Content Placeholder 2"/>
          <p:cNvSpPr>
            <a:spLocks noGrp="1"/>
          </p:cNvSpPr>
          <p:nvPr>
            <p:ph idx="1"/>
          </p:nvPr>
        </p:nvSpPr>
        <p:spPr/>
        <p:txBody>
          <a:bodyPr>
            <a:normAutofit/>
          </a:bodyPr>
          <a:lstStyle/>
          <a:p>
            <a:pPr marL="0" indent="0">
              <a:buNone/>
            </a:pPr>
            <a:r>
              <a:rPr lang="en-US" sz="6000" dirty="0">
                <a:latin typeface="Arial" panose="020B0604020202020204" pitchFamily="34" charset="0"/>
                <a:cs typeface="Arial" panose="020B0604020202020204" pitchFamily="34" charset="0"/>
              </a:rPr>
              <a:t>$ </a:t>
            </a:r>
            <a:r>
              <a:rPr lang="en-US" sz="6000" dirty="0" err="1">
                <a:latin typeface="Arial" panose="020B0604020202020204" pitchFamily="34" charset="0"/>
                <a:cs typeface="Arial" panose="020B0604020202020204" pitchFamily="34" charset="0"/>
              </a:rPr>
              <a:t>df</a:t>
            </a:r>
            <a:r>
              <a:rPr lang="en-US" sz="6000" dirty="0">
                <a:latin typeface="Arial" panose="020B0604020202020204" pitchFamily="34" charset="0"/>
                <a:cs typeface="Arial" panose="020B0604020202020204" pitchFamily="34" charset="0"/>
              </a:rPr>
              <a:t> -</a:t>
            </a:r>
            <a:r>
              <a:rPr lang="en-US" sz="6000" dirty="0" err="1">
                <a:latin typeface="Arial" panose="020B0604020202020204" pitchFamily="34" charset="0"/>
                <a:cs typeface="Arial" panose="020B0604020202020204" pitchFamily="34" charset="0"/>
              </a:rPr>
              <a:t>kh</a:t>
            </a:r>
            <a:endParaRPr lang="en-US" sz="60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76</a:t>
            </a:fld>
            <a:endParaRPr lang="en-US"/>
          </a:p>
        </p:txBody>
      </p:sp>
    </p:spTree>
    <p:extLst>
      <p:ext uri="{BB962C8B-B14F-4D97-AF65-F5344CB8AC3E}">
        <p14:creationId xmlns:p14="http://schemas.microsoft.com/office/powerpoint/2010/main" val="20907695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Enable Drivers</a:t>
            </a:r>
          </a:p>
        </p:txBody>
      </p:sp>
      <p:sp>
        <p:nvSpPr>
          <p:cNvPr id="3" name="Content Placeholder 2"/>
          <p:cNvSpPr>
            <a:spLocks noGrp="1"/>
          </p:cNvSpPr>
          <p:nvPr>
            <p:ph idx="1"/>
          </p:nvPr>
        </p:nvSpPr>
        <p:spPr/>
        <p:txBody>
          <a:bodyPr>
            <a:normAutofit/>
          </a:bodyPr>
          <a:lstStyle/>
          <a:p>
            <a:pPr marL="0" indent="0">
              <a:buNone/>
            </a:pP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modprobe</a:t>
            </a:r>
            <a:r>
              <a:rPr lang="en-US" sz="3600" dirty="0">
                <a:latin typeface="Arial" panose="020B0604020202020204" pitchFamily="34" charset="0"/>
                <a:cs typeface="Arial" panose="020B0604020202020204" pitchFamily="34" charset="0"/>
              </a:rPr>
              <a:t> &lt;driver&gt;</a:t>
            </a:r>
          </a:p>
          <a:p>
            <a:pPr marL="0" indent="0">
              <a:buNone/>
            </a:pPr>
            <a:r>
              <a:rPr lang="en-US" sz="3600" dirty="0" err="1">
                <a:latin typeface="Arial" panose="020B0604020202020204" pitchFamily="34" charset="0"/>
                <a:cs typeface="Arial" panose="020B0604020202020204" pitchFamily="34" charset="0"/>
              </a:rPr>
              <a:t>e.g</a:t>
            </a:r>
            <a:r>
              <a:rPr lang="en-US" sz="3600" dirty="0">
                <a:latin typeface="Arial" panose="020B0604020202020204" pitchFamily="34" charset="0"/>
                <a:cs typeface="Arial" panose="020B0604020202020204" pitchFamily="34" charset="0"/>
              </a:rPr>
              <a:t>: $ </a:t>
            </a:r>
            <a:r>
              <a:rPr lang="en-US" sz="3600" dirty="0" err="1">
                <a:latin typeface="Arial" panose="020B0604020202020204" pitchFamily="34" charset="0"/>
                <a:cs typeface="Arial" panose="020B0604020202020204" pitchFamily="34" charset="0"/>
              </a:rPr>
              <a:t>modrobe</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uvcvideo</a:t>
            </a:r>
            <a:r>
              <a:rPr lang="en-US" sz="3600" dirty="0">
                <a:latin typeface="Arial" panose="020B0604020202020204" pitchFamily="34" charset="0"/>
                <a:cs typeface="Arial" panose="020B0604020202020204" pitchFamily="34" charset="0"/>
              </a:rPr>
              <a:t>	// enable video driver 							(webcam)</a:t>
            </a: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77</a:t>
            </a:fld>
            <a:endParaRPr lang="en-US"/>
          </a:p>
        </p:txBody>
      </p:sp>
    </p:spTree>
    <p:extLst>
      <p:ext uri="{BB962C8B-B14F-4D97-AF65-F5344CB8AC3E}">
        <p14:creationId xmlns:p14="http://schemas.microsoft.com/office/powerpoint/2010/main" val="19236427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Arial" panose="020B0604020202020204" pitchFamily="34" charset="0"/>
                <a:cs typeface="Arial" panose="020B0604020202020204" pitchFamily="34" charset="0"/>
              </a:rPr>
              <a:t>GPIO</a:t>
            </a:r>
            <a:endParaRPr lang="en-US" dirty="0"/>
          </a:p>
        </p:txBody>
      </p:sp>
      <p:sp>
        <p:nvSpPr>
          <p:cNvPr id="4" name="Footer Placeholder 3"/>
          <p:cNvSpPr>
            <a:spLocks noGrp="1"/>
          </p:cNvSpPr>
          <p:nvPr>
            <p:ph type="ftr" sz="quarter" idx="11"/>
          </p:nvPr>
        </p:nvSpPr>
        <p:spPr/>
        <p:txBody>
          <a:bodyPr/>
          <a:lstStyle/>
          <a:p>
            <a:r>
              <a:rPr lang="en-GB"/>
              <a:t>MHW | Introduction to NodeJS, SocketIO &amp; Libmraa for IoT</a:t>
            </a:r>
          </a:p>
        </p:txBody>
      </p:sp>
      <p:sp>
        <p:nvSpPr>
          <p:cNvPr id="5" name="Slide Number Placeholder 4"/>
          <p:cNvSpPr>
            <a:spLocks noGrp="1"/>
          </p:cNvSpPr>
          <p:nvPr>
            <p:ph type="sldNum" sz="quarter" idx="12"/>
          </p:nvPr>
        </p:nvSpPr>
        <p:spPr/>
        <p:txBody>
          <a:bodyPr/>
          <a:lstStyle/>
          <a:p>
            <a:fld id="{A9FBE660-3FB8-4F39-B090-6A019F1CE903}" type="slidenum">
              <a:rPr lang="en-GB" smtClean="0"/>
              <a:t>78</a:t>
            </a:fld>
            <a:endParaRPr lang="en-GB"/>
          </a:p>
        </p:txBody>
      </p:sp>
      <p:sp>
        <p:nvSpPr>
          <p:cNvPr id="6" name="TextBox 5"/>
          <p:cNvSpPr txBox="1"/>
          <p:nvPr/>
        </p:nvSpPr>
        <p:spPr>
          <a:xfrm>
            <a:off x="2543272" y="766296"/>
            <a:ext cx="8124728" cy="523220"/>
          </a:xfrm>
          <a:prstGeom prst="rect">
            <a:avLst/>
          </a:prstGeom>
          <a:solidFill>
            <a:schemeClr val="tx1"/>
          </a:solidFill>
        </p:spPr>
        <p:txBody>
          <a:bodyPr wrap="square" rtlCol="0">
            <a:spAutoFit/>
          </a:bodyPr>
          <a:lstStyle/>
          <a:p>
            <a:r>
              <a:rPr lang="en-US" sz="2800" b="1" dirty="0">
                <a:solidFill>
                  <a:schemeClr val="bg1"/>
                </a:solidFill>
                <a:latin typeface="Arial" panose="020B0604020202020204" pitchFamily="34" charset="0"/>
                <a:cs typeface="Arial" panose="020B0604020202020204" pitchFamily="34" charset="0"/>
              </a:rPr>
              <a:t>Software vs Embedded Engineer Perspectives</a:t>
            </a:r>
          </a:p>
        </p:txBody>
      </p:sp>
      <p:sp>
        <p:nvSpPr>
          <p:cNvPr id="7" name="TextBox 6"/>
          <p:cNvSpPr txBox="1"/>
          <p:nvPr/>
        </p:nvSpPr>
        <p:spPr>
          <a:xfrm>
            <a:off x="838200" y="1587733"/>
            <a:ext cx="4102477" cy="707886"/>
          </a:xfrm>
          <a:prstGeom prst="rect">
            <a:avLst/>
          </a:prstGeom>
          <a:noFill/>
        </p:spPr>
        <p:txBody>
          <a:bodyPr wrap="square" rtlCol="0">
            <a:spAutoFit/>
          </a:bodyPr>
          <a:lstStyle/>
          <a:p>
            <a:r>
              <a:rPr lang="en-US" sz="2000" dirty="0">
                <a:latin typeface="Arial Narrow" panose="020B0606020202030204" pitchFamily="34" charset="0"/>
                <a:cs typeface="Arial" panose="020B0604020202020204" pitchFamily="34" charset="0"/>
              </a:rPr>
              <a:t>Build a </a:t>
            </a:r>
            <a:r>
              <a:rPr lang="en-US" sz="2000" b="1" u="sng" dirty="0">
                <a:latin typeface="Arial Narrow" panose="020B0606020202030204" pitchFamily="34" charset="0"/>
                <a:cs typeface="Arial" panose="020B0604020202020204" pitchFamily="34" charset="0"/>
              </a:rPr>
              <a:t>system or application</a:t>
            </a:r>
            <a:r>
              <a:rPr lang="en-US" sz="2000" dirty="0">
                <a:latin typeface="Arial Narrow" panose="020B0606020202030204" pitchFamily="34" charset="0"/>
                <a:cs typeface="Arial" panose="020B0604020202020204" pitchFamily="34" charset="0"/>
              </a:rPr>
              <a:t> with simple </a:t>
            </a:r>
            <a:r>
              <a:rPr lang="en-US" sz="2000" dirty="0" err="1">
                <a:latin typeface="Arial Narrow" panose="020B0606020202030204" pitchFamily="34" charset="0"/>
                <a:cs typeface="Arial" panose="020B0604020202020204" pitchFamily="34" charset="0"/>
              </a:rPr>
              <a:t>plug&amp;play</a:t>
            </a:r>
            <a:r>
              <a:rPr lang="en-US" sz="2000" dirty="0">
                <a:latin typeface="Arial Narrow" panose="020B0606020202030204" pitchFamily="34" charset="0"/>
                <a:cs typeface="Arial" panose="020B0604020202020204" pitchFamily="34" charset="0"/>
              </a:rPr>
              <a:t> sensors/shields</a:t>
            </a:r>
          </a:p>
        </p:txBody>
      </p:sp>
      <p:grpSp>
        <p:nvGrpSpPr>
          <p:cNvPr id="8" name="Group 7"/>
          <p:cNvGrpSpPr/>
          <p:nvPr/>
        </p:nvGrpSpPr>
        <p:grpSpPr>
          <a:xfrm>
            <a:off x="4038600" y="2748588"/>
            <a:ext cx="3552729" cy="1347184"/>
            <a:chOff x="6425851" y="4519344"/>
            <a:chExt cx="3552729" cy="1347184"/>
          </a:xfrm>
        </p:grpSpPr>
        <p:sp>
          <p:nvSpPr>
            <p:cNvPr id="9" name="TextBox 8"/>
            <p:cNvSpPr txBox="1"/>
            <p:nvPr/>
          </p:nvSpPr>
          <p:spPr>
            <a:xfrm>
              <a:off x="6425853" y="5103173"/>
              <a:ext cx="3552727" cy="369332"/>
            </a:xfrm>
            <a:prstGeom prst="rect">
              <a:avLst/>
            </a:prstGeom>
            <a:solidFill>
              <a:schemeClr val="tx1">
                <a:lumMod val="75000"/>
                <a:lumOff val="25000"/>
              </a:schemeClr>
            </a:solid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Edison I/O pins</a:t>
              </a:r>
            </a:p>
          </p:txBody>
        </p:sp>
        <p:sp>
          <p:nvSpPr>
            <p:cNvPr id="10" name="TextBox 9"/>
            <p:cNvSpPr txBox="1"/>
            <p:nvPr/>
          </p:nvSpPr>
          <p:spPr>
            <a:xfrm>
              <a:off x="6425853" y="4519344"/>
              <a:ext cx="1652918" cy="246221"/>
            </a:xfrm>
            <a:prstGeom prst="rect">
              <a:avLst/>
            </a:prstGeom>
            <a:solidFill>
              <a:schemeClr val="tx1">
                <a:lumMod val="65000"/>
                <a:lumOff val="35000"/>
              </a:schemeClr>
            </a:solidFill>
          </p:spPr>
          <p:txBody>
            <a:bodyPr wrap="square" rtlCol="0">
              <a:spAutoFit/>
            </a:bodyPr>
            <a:lstStyle/>
            <a:p>
              <a:pPr algn="ctr"/>
              <a:r>
                <a:rPr lang="en-US" sz="1000" b="1" dirty="0">
                  <a:solidFill>
                    <a:schemeClr val="bg1"/>
                  </a:solidFill>
                  <a:latin typeface="Arial" panose="020B0604020202020204" pitchFamily="34" charset="0"/>
                  <a:cs typeface="Arial" panose="020B0604020202020204" pitchFamily="34" charset="0"/>
                </a:rPr>
                <a:t>Library/APIs</a:t>
              </a:r>
            </a:p>
          </p:txBody>
        </p:sp>
        <p:sp>
          <p:nvSpPr>
            <p:cNvPr id="11" name="TextBox 10"/>
            <p:cNvSpPr txBox="1"/>
            <p:nvPr/>
          </p:nvSpPr>
          <p:spPr>
            <a:xfrm>
              <a:off x="8153400" y="4519344"/>
              <a:ext cx="1825180" cy="246221"/>
            </a:xfrm>
            <a:prstGeom prst="rect">
              <a:avLst/>
            </a:prstGeom>
            <a:solidFill>
              <a:schemeClr val="tx1">
                <a:lumMod val="65000"/>
                <a:lumOff val="35000"/>
              </a:schemeClr>
            </a:solidFill>
          </p:spPr>
          <p:txBody>
            <a:bodyPr wrap="square" rtlCol="0">
              <a:spAutoFit/>
            </a:bodyPr>
            <a:lstStyle/>
            <a:p>
              <a:pPr algn="ctr"/>
              <a:r>
                <a:rPr lang="en-US" sz="1000" b="1" dirty="0">
                  <a:solidFill>
                    <a:schemeClr val="bg1"/>
                  </a:solidFill>
                  <a:latin typeface="Arial" panose="020B0604020202020204" pitchFamily="34" charset="0"/>
                  <a:cs typeface="Arial" panose="020B0604020202020204" pitchFamily="34" charset="0"/>
                </a:rPr>
                <a:t>Linux command-line tools</a:t>
              </a:r>
            </a:p>
          </p:txBody>
        </p:sp>
        <p:sp>
          <p:nvSpPr>
            <p:cNvPr id="12" name="Down Arrow 11"/>
            <p:cNvSpPr/>
            <p:nvPr/>
          </p:nvSpPr>
          <p:spPr>
            <a:xfrm>
              <a:off x="9090318" y="4828202"/>
              <a:ext cx="91168" cy="184056"/>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7211819" y="4825787"/>
              <a:ext cx="91168" cy="184056"/>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425851" y="5497196"/>
              <a:ext cx="3552727" cy="369332"/>
            </a:xfrm>
            <a:prstGeom prst="rect">
              <a:avLst/>
            </a:prstGeom>
            <a:solidFill>
              <a:schemeClr val="tx1"/>
            </a:solid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(hardware) Edison board</a:t>
              </a: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9434" y="1518902"/>
            <a:ext cx="306551" cy="791923"/>
          </a:xfrm>
          <a:prstGeom prst="rect">
            <a:avLst/>
          </a:prstGeom>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5736" y="1493714"/>
            <a:ext cx="299120" cy="807967"/>
          </a:xfrm>
          <a:prstGeom prst="rect">
            <a:avLst/>
          </a:prstGeom>
        </p:spPr>
      </p:pic>
      <p:sp>
        <p:nvSpPr>
          <p:cNvPr id="29" name="TextBox 28"/>
          <p:cNvSpPr txBox="1"/>
          <p:nvPr/>
        </p:nvSpPr>
        <p:spPr>
          <a:xfrm>
            <a:off x="6649255" y="1587733"/>
            <a:ext cx="3554617" cy="707886"/>
          </a:xfrm>
          <a:prstGeom prst="rect">
            <a:avLst/>
          </a:prstGeom>
          <a:noFill/>
        </p:spPr>
        <p:txBody>
          <a:bodyPr wrap="square" rtlCol="0">
            <a:spAutoFit/>
          </a:bodyPr>
          <a:lstStyle/>
          <a:p>
            <a:r>
              <a:rPr lang="en-US" sz="2000" dirty="0">
                <a:latin typeface="Arial Narrow" panose="020B0606020202030204" pitchFamily="34" charset="0"/>
                <a:cs typeface="Arial" panose="020B0604020202020204" pitchFamily="34" charset="0"/>
              </a:rPr>
              <a:t>More </a:t>
            </a:r>
            <a:r>
              <a:rPr lang="en-US" sz="2000" b="1" u="sng" dirty="0">
                <a:latin typeface="Arial Narrow" panose="020B0606020202030204" pitchFamily="34" charset="0"/>
                <a:cs typeface="Arial" panose="020B0604020202020204" pitchFamily="34" charset="0"/>
              </a:rPr>
              <a:t>functionality and control </a:t>
            </a:r>
            <a:r>
              <a:rPr lang="en-US" sz="2000" dirty="0">
                <a:latin typeface="Arial Narrow" panose="020B0606020202030204" pitchFamily="34" charset="0"/>
                <a:cs typeface="Arial" panose="020B0604020202020204" pitchFamily="34" charset="0"/>
              </a:rPr>
              <a:t>with IO pins</a:t>
            </a:r>
          </a:p>
        </p:txBody>
      </p:sp>
      <p:sp>
        <p:nvSpPr>
          <p:cNvPr id="30" name="TextBox 29"/>
          <p:cNvSpPr txBox="1"/>
          <p:nvPr/>
        </p:nvSpPr>
        <p:spPr>
          <a:xfrm>
            <a:off x="1559652" y="2744622"/>
            <a:ext cx="2532104" cy="830997"/>
          </a:xfrm>
          <a:prstGeom prst="rect">
            <a:avLst/>
          </a:prstGeom>
          <a:noFill/>
        </p:spPr>
        <p:txBody>
          <a:bodyPr wrap="square" rtlCol="0">
            <a:spAutoFit/>
          </a:bodyPr>
          <a:lstStyle/>
          <a:p>
            <a:r>
              <a:rPr lang="en-US" sz="2400" i="1" dirty="0">
                <a:latin typeface="Arial Narrow" panose="020B0606020202030204" pitchFamily="34" charset="0"/>
                <a:cs typeface="Arial" panose="020B0604020202020204" pitchFamily="34" charset="0"/>
              </a:rPr>
              <a:t>Manage IO pins at software level</a:t>
            </a:r>
          </a:p>
        </p:txBody>
      </p:sp>
      <p:cxnSp>
        <p:nvCxnSpPr>
          <p:cNvPr id="32" name="Straight Connector 31"/>
          <p:cNvCxnSpPr/>
          <p:nvPr/>
        </p:nvCxnSpPr>
        <p:spPr>
          <a:xfrm>
            <a:off x="5728441" y="1762815"/>
            <a:ext cx="0" cy="428919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861811" y="2744622"/>
            <a:ext cx="2996689" cy="830997"/>
          </a:xfrm>
          <a:prstGeom prst="rect">
            <a:avLst/>
          </a:prstGeom>
          <a:noFill/>
        </p:spPr>
        <p:txBody>
          <a:bodyPr wrap="square" rtlCol="0">
            <a:spAutoFit/>
          </a:bodyPr>
          <a:lstStyle/>
          <a:p>
            <a:r>
              <a:rPr lang="en-US" sz="2400" i="1" dirty="0">
                <a:latin typeface="Arial Narrow" panose="020B0606020202030204" pitchFamily="34" charset="0"/>
                <a:cs typeface="Arial" panose="020B0604020202020204" pitchFamily="34" charset="0"/>
              </a:rPr>
              <a:t>Manage IO pins (directly) at hardware level</a:t>
            </a:r>
          </a:p>
        </p:txBody>
      </p: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9463" y="5084723"/>
            <a:ext cx="4210638" cy="676369"/>
          </a:xfrm>
          <a:prstGeom prst="rect">
            <a:avLst/>
          </a:prstGeom>
        </p:spPr>
      </p:pic>
      <p:sp>
        <p:nvSpPr>
          <p:cNvPr id="37" name="TextBox 36"/>
          <p:cNvSpPr txBox="1"/>
          <p:nvPr/>
        </p:nvSpPr>
        <p:spPr>
          <a:xfrm>
            <a:off x="951903" y="4858005"/>
            <a:ext cx="4345757" cy="200055"/>
          </a:xfrm>
          <a:prstGeom prst="rect">
            <a:avLst/>
          </a:prstGeom>
          <a:solidFill>
            <a:schemeClr val="tx1"/>
          </a:solidFill>
        </p:spPr>
        <p:txBody>
          <a:bodyPr wrap="square" rtlCol="0">
            <a:spAutoFit/>
          </a:bodyPr>
          <a:lstStyle/>
          <a:p>
            <a:r>
              <a:rPr lang="en-US" sz="700" b="1" dirty="0">
                <a:solidFill>
                  <a:schemeClr val="bg1"/>
                </a:solidFill>
                <a:latin typeface="Arial" panose="020B0604020202020204" pitchFamily="34" charset="0"/>
                <a:cs typeface="Arial" panose="020B0604020202020204" pitchFamily="34" charset="0"/>
              </a:rPr>
              <a:t>Code sample: https://github.com/intel-iot-devkit/mraa/blob/master/examples/javascript/Blink-IO.js</a:t>
            </a:r>
          </a:p>
        </p:txBody>
      </p:sp>
      <p:pic>
        <p:nvPicPr>
          <p:cNvPr id="38" name="Picture 37"/>
          <p:cNvPicPr>
            <a:picLocks noChangeAspect="1"/>
          </p:cNvPicPr>
          <p:nvPr/>
        </p:nvPicPr>
        <p:blipFill>
          <a:blip r:embed="rId6" cstate="print">
            <a:duotone>
              <a:schemeClr val="accent4">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843563" y="5058060"/>
            <a:ext cx="1659521" cy="682332"/>
          </a:xfrm>
          <a:prstGeom prst="rect">
            <a:avLst/>
          </a:prstGeom>
        </p:spPr>
      </p:pic>
      <p:sp>
        <p:nvSpPr>
          <p:cNvPr id="39" name="TextBox 38"/>
          <p:cNvSpPr txBox="1"/>
          <p:nvPr/>
        </p:nvSpPr>
        <p:spPr>
          <a:xfrm>
            <a:off x="1559651" y="4496367"/>
            <a:ext cx="2417650" cy="307777"/>
          </a:xfrm>
          <a:prstGeom prst="rect">
            <a:avLst/>
          </a:prstGeom>
          <a:solidFill>
            <a:schemeClr val="tx1"/>
          </a:solidFill>
        </p:spPr>
        <p:txBody>
          <a:bodyPr wrap="none" rtlCol="0">
            <a:spAutoFit/>
          </a:bodyPr>
          <a:lstStyle/>
          <a:p>
            <a:r>
              <a:rPr lang="en-US" sz="1400" b="1" dirty="0">
                <a:solidFill>
                  <a:schemeClr val="bg1"/>
                </a:solidFill>
                <a:latin typeface="Arial" panose="020B0604020202020204" pitchFamily="34" charset="0"/>
                <a:cs typeface="Arial" panose="020B0604020202020204" pitchFamily="34" charset="0"/>
              </a:rPr>
              <a:t>set pin 13 to output (write)</a:t>
            </a:r>
          </a:p>
        </p:txBody>
      </p:sp>
      <p:pic>
        <p:nvPicPr>
          <p:cNvPr id="40" name="Picture 3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79705" y="4297007"/>
            <a:ext cx="3419952" cy="2095792"/>
          </a:xfrm>
          <a:prstGeom prst="rect">
            <a:avLst/>
          </a:prstGeom>
        </p:spPr>
      </p:pic>
      <p:sp>
        <p:nvSpPr>
          <p:cNvPr id="41" name="TextBox 40"/>
          <p:cNvSpPr txBox="1"/>
          <p:nvPr/>
        </p:nvSpPr>
        <p:spPr>
          <a:xfrm>
            <a:off x="8957151" y="4721806"/>
            <a:ext cx="2282741" cy="307777"/>
          </a:xfrm>
          <a:prstGeom prst="rect">
            <a:avLst/>
          </a:prstGeom>
          <a:solidFill>
            <a:schemeClr val="tx1"/>
          </a:solidFill>
        </p:spPr>
        <p:txBody>
          <a:bodyPr wrap="none" rtlCol="0">
            <a:spAutoFit/>
          </a:bodyPr>
          <a:lstStyle/>
          <a:p>
            <a:r>
              <a:rPr lang="en-US" sz="1400" b="1" dirty="0">
                <a:solidFill>
                  <a:schemeClr val="bg1"/>
                </a:solidFill>
                <a:latin typeface="Arial" panose="020B0604020202020204" pitchFamily="34" charset="0"/>
                <a:cs typeface="Arial" panose="020B0604020202020204" pitchFamily="34" charset="0"/>
              </a:rPr>
              <a:t>set pin A0 to input (read)</a:t>
            </a:r>
          </a:p>
        </p:txBody>
      </p:sp>
      <p:sp>
        <p:nvSpPr>
          <p:cNvPr id="3" name="TextBox 2"/>
          <p:cNvSpPr txBox="1"/>
          <p:nvPr/>
        </p:nvSpPr>
        <p:spPr>
          <a:xfrm>
            <a:off x="5728441" y="395454"/>
            <a:ext cx="4044697"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List of GPIOs path: /sys/class/</a:t>
            </a:r>
            <a:r>
              <a:rPr lang="en-US" b="1" dirty="0" err="1">
                <a:latin typeface="Arial" panose="020B0604020202020204" pitchFamily="34" charset="0"/>
                <a:cs typeface="Arial" panose="020B0604020202020204" pitchFamily="34" charset="0"/>
              </a:rPr>
              <a:t>gpio</a:t>
            </a:r>
            <a:r>
              <a:rPr lang="en-US"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1949386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Check kernel changes</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Useful for seeing hardware changes</a:t>
            </a:r>
          </a:p>
          <a:p>
            <a:pPr marL="0" indent="0">
              <a:buNone/>
            </a:pP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dmesg</a:t>
            </a:r>
            <a:r>
              <a:rPr lang="en-US" sz="4000" dirty="0">
                <a:latin typeface="Arial" panose="020B0604020202020204" pitchFamily="34" charset="0"/>
                <a:cs typeface="Arial" panose="020B0604020202020204" pitchFamily="34" charset="0"/>
              </a:rPr>
              <a:t> | tail -9</a:t>
            </a: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79</a:t>
            </a:fld>
            <a:endParaRPr lang="en-US"/>
          </a:p>
        </p:txBody>
      </p:sp>
      <p:sp>
        <p:nvSpPr>
          <p:cNvPr id="7" name="TextBox 6"/>
          <p:cNvSpPr txBox="1"/>
          <p:nvPr/>
        </p:nvSpPr>
        <p:spPr>
          <a:xfrm>
            <a:off x="5606257" y="3344423"/>
            <a:ext cx="5174045" cy="707886"/>
          </a:xfrm>
          <a:prstGeom prst="rect">
            <a:avLst/>
          </a:prstGeom>
          <a:noFill/>
        </p:spPr>
        <p:txBody>
          <a:bodyPr wrap="none" rtlCol="0">
            <a:spAutoFit/>
          </a:bodyPr>
          <a:lstStyle/>
          <a:p>
            <a:r>
              <a:rPr lang="en-US" sz="4000" dirty="0"/>
              <a:t>Try connect peripherals </a:t>
            </a:r>
          </a:p>
        </p:txBody>
      </p:sp>
    </p:spTree>
    <p:extLst>
      <p:ext uri="{BB962C8B-B14F-4D97-AF65-F5344CB8AC3E}">
        <p14:creationId xmlns:p14="http://schemas.microsoft.com/office/powerpoint/2010/main" val="1294937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latin typeface="Arial" panose="020B0604020202020204" pitchFamily="34" charset="0"/>
                <a:cs typeface="Arial" panose="020B0604020202020204" pitchFamily="34" charset="0"/>
              </a:rPr>
              <a:t>Developer track</a:t>
            </a:r>
          </a:p>
        </p:txBody>
      </p:sp>
      <p:sp>
        <p:nvSpPr>
          <p:cNvPr id="4" name="Footer Placeholder 3"/>
          <p:cNvSpPr>
            <a:spLocks noGrp="1"/>
          </p:cNvSpPr>
          <p:nvPr>
            <p:ph type="ftr" sz="quarter" idx="11"/>
          </p:nvPr>
        </p:nvSpPr>
        <p:spPr/>
        <p:txBody>
          <a:bodyPr/>
          <a:lstStyle/>
          <a:p>
            <a:r>
              <a:rPr lang="en-US"/>
              <a:t>USM Intel® Edison Curriculum Modules | Rev0.0.6</a:t>
            </a:r>
          </a:p>
        </p:txBody>
      </p:sp>
      <p:sp>
        <p:nvSpPr>
          <p:cNvPr id="6" name="Rectangle 5"/>
          <p:cNvSpPr/>
          <p:nvPr/>
        </p:nvSpPr>
        <p:spPr>
          <a:xfrm>
            <a:off x="962025" y="1825625"/>
            <a:ext cx="2257425" cy="638175"/>
          </a:xfrm>
          <a:prstGeom prst="rect">
            <a:avLst/>
          </a:prstGeom>
          <a:solidFill>
            <a:schemeClr val="tx1">
              <a:lumMod val="95000"/>
              <a:lumOff val="5000"/>
            </a:schemeClr>
          </a:solidFill>
          <a:ln>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Arduino </a:t>
            </a:r>
          </a:p>
          <a:p>
            <a:pPr algn="ctr"/>
            <a:r>
              <a:rPr lang="en-US" dirty="0">
                <a:latin typeface="Arial" panose="020B0604020202020204" pitchFamily="34" charset="0"/>
                <a:cs typeface="Arial" panose="020B0604020202020204" pitchFamily="34" charset="0"/>
              </a:rPr>
              <a:t>developer</a:t>
            </a:r>
          </a:p>
        </p:txBody>
      </p:sp>
      <p:sp>
        <p:nvSpPr>
          <p:cNvPr id="7" name="Rectangle 6"/>
          <p:cNvSpPr/>
          <p:nvPr/>
        </p:nvSpPr>
        <p:spPr>
          <a:xfrm>
            <a:off x="3467100" y="1825625"/>
            <a:ext cx="2257425" cy="638175"/>
          </a:xfrm>
          <a:prstGeom prst="rect">
            <a:avLst/>
          </a:prstGeom>
          <a:solidFill>
            <a:schemeClr val="tx1">
              <a:lumMod val="95000"/>
              <a:lumOff val="5000"/>
            </a:schemeClr>
          </a:solidFill>
          <a:ln>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JavaScript </a:t>
            </a:r>
          </a:p>
          <a:p>
            <a:pPr algn="ctr"/>
            <a:r>
              <a:rPr lang="en-US" dirty="0">
                <a:latin typeface="Arial" panose="020B0604020202020204" pitchFamily="34" charset="0"/>
                <a:cs typeface="Arial" panose="020B0604020202020204" pitchFamily="34" charset="0"/>
              </a:rPr>
              <a:t>developer</a:t>
            </a:r>
          </a:p>
        </p:txBody>
      </p:sp>
      <p:sp>
        <p:nvSpPr>
          <p:cNvPr id="8" name="Rectangle 7"/>
          <p:cNvSpPr/>
          <p:nvPr/>
        </p:nvSpPr>
        <p:spPr>
          <a:xfrm>
            <a:off x="5972175" y="1825624"/>
            <a:ext cx="2257425" cy="638175"/>
          </a:xfrm>
          <a:prstGeom prst="rect">
            <a:avLst/>
          </a:prstGeom>
          <a:solidFill>
            <a:schemeClr val="tx1">
              <a:lumMod val="95000"/>
              <a:lumOff val="5000"/>
            </a:schemeClr>
          </a:solidFill>
          <a:ln>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C/C++</a:t>
            </a:r>
          </a:p>
          <a:p>
            <a:pPr algn="ctr"/>
            <a:r>
              <a:rPr lang="en-US" dirty="0">
                <a:latin typeface="Arial" panose="020B0604020202020204" pitchFamily="34" charset="0"/>
                <a:cs typeface="Arial" panose="020B0604020202020204" pitchFamily="34" charset="0"/>
              </a:rPr>
              <a:t>developer</a:t>
            </a:r>
          </a:p>
        </p:txBody>
      </p:sp>
      <p:sp>
        <p:nvSpPr>
          <p:cNvPr id="9" name="Rectangle 8"/>
          <p:cNvSpPr/>
          <p:nvPr/>
        </p:nvSpPr>
        <p:spPr>
          <a:xfrm>
            <a:off x="8477250" y="1825623"/>
            <a:ext cx="2257425" cy="638175"/>
          </a:xfrm>
          <a:prstGeom prst="rect">
            <a:avLst/>
          </a:prstGeom>
          <a:solidFill>
            <a:schemeClr val="tx1">
              <a:lumMod val="95000"/>
              <a:lumOff val="5000"/>
            </a:schemeClr>
          </a:solidFill>
          <a:ln>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Visual</a:t>
            </a:r>
          </a:p>
          <a:p>
            <a:pPr algn="ctr"/>
            <a:r>
              <a:rPr lang="en-US" dirty="0">
                <a:latin typeface="Arial" panose="020B0604020202020204" pitchFamily="34" charset="0"/>
                <a:cs typeface="Arial" panose="020B0604020202020204" pitchFamily="34" charset="0"/>
              </a:rPr>
              <a:t>programming</a:t>
            </a:r>
          </a:p>
        </p:txBody>
      </p:sp>
      <p:grpSp>
        <p:nvGrpSpPr>
          <p:cNvPr id="17" name="Group 16"/>
          <p:cNvGrpSpPr/>
          <p:nvPr/>
        </p:nvGrpSpPr>
        <p:grpSpPr>
          <a:xfrm>
            <a:off x="1128712" y="2598737"/>
            <a:ext cx="1924050" cy="3342481"/>
            <a:chOff x="1128712" y="2598737"/>
            <a:chExt cx="1924050" cy="3342481"/>
          </a:xfrm>
        </p:grpSpPr>
        <p:sp>
          <p:nvSpPr>
            <p:cNvPr id="10" name="Rectangle 9"/>
            <p:cNvSpPr/>
            <p:nvPr/>
          </p:nvSpPr>
          <p:spPr>
            <a:xfrm>
              <a:off x="1128712" y="2598737"/>
              <a:ext cx="1924050" cy="638175"/>
            </a:xfrm>
            <a:prstGeom prst="rect">
              <a:avLst/>
            </a:prstGeom>
            <a:solidFill>
              <a:schemeClr val="accent4">
                <a:lumMod val="20000"/>
                <a:lumOff val="80000"/>
              </a:schemeClr>
            </a:solidFill>
            <a:ln>
              <a:solidFill>
                <a:schemeClr val="accent4">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solidFill>
                    <a:schemeClr val="tx1"/>
                  </a:solidFill>
                  <a:latin typeface="+mj-lt"/>
                </a:rPr>
                <a:t>Yocto</a:t>
              </a:r>
              <a:r>
                <a:rPr lang="en-US" dirty="0">
                  <a:solidFill>
                    <a:schemeClr val="tx1"/>
                  </a:solidFill>
                  <a:latin typeface="+mj-lt"/>
                </a:rPr>
                <a:t> Linux SPI</a:t>
              </a:r>
            </a:p>
          </p:txBody>
        </p:sp>
        <p:sp>
          <p:nvSpPr>
            <p:cNvPr id="11" name="Rectangle 10"/>
            <p:cNvSpPr/>
            <p:nvPr/>
          </p:nvSpPr>
          <p:spPr>
            <a:xfrm>
              <a:off x="1128712" y="3273425"/>
              <a:ext cx="1924050" cy="638175"/>
            </a:xfrm>
            <a:prstGeom prst="rect">
              <a:avLst/>
            </a:prstGeom>
            <a:solidFill>
              <a:schemeClr val="accent4">
                <a:lumMod val="20000"/>
                <a:lumOff val="80000"/>
              </a:schemeClr>
            </a:solidFill>
            <a:ln>
              <a:solidFill>
                <a:schemeClr val="accent4">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mj-lt"/>
                </a:rPr>
                <a:t>Arduino IDE</a:t>
              </a:r>
            </a:p>
            <a:p>
              <a:pPr algn="ctr"/>
              <a:r>
                <a:rPr lang="en-US" dirty="0">
                  <a:solidFill>
                    <a:schemeClr val="tx1"/>
                  </a:solidFill>
                  <a:latin typeface="+mj-lt"/>
                </a:rPr>
                <a:t>Win/Mac/Linux*</a:t>
              </a:r>
            </a:p>
          </p:txBody>
        </p:sp>
        <p:sp>
          <p:nvSpPr>
            <p:cNvPr id="12" name="Rectangle 11"/>
            <p:cNvSpPr/>
            <p:nvPr/>
          </p:nvSpPr>
          <p:spPr>
            <a:xfrm>
              <a:off x="1128712" y="3952081"/>
              <a:ext cx="1924050" cy="638175"/>
            </a:xfrm>
            <a:prstGeom prst="rect">
              <a:avLst/>
            </a:prstGeom>
            <a:solidFill>
              <a:schemeClr val="accent4">
                <a:lumMod val="20000"/>
                <a:lumOff val="80000"/>
              </a:schemeClr>
            </a:solidFill>
            <a:ln>
              <a:solidFill>
                <a:schemeClr val="accent4">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mj-lt"/>
                </a:rPr>
                <a:t>Arduino Sketch</a:t>
              </a:r>
              <a:br>
                <a:rPr lang="en-US" dirty="0">
                  <a:solidFill>
                    <a:schemeClr val="tx1"/>
                  </a:solidFill>
                  <a:latin typeface="+mj-lt"/>
                </a:rPr>
              </a:br>
              <a:r>
                <a:rPr lang="en-US" dirty="0">
                  <a:solidFill>
                    <a:schemeClr val="tx1"/>
                  </a:solidFill>
                  <a:latin typeface="+mj-lt"/>
                </a:rPr>
                <a:t>C++</a:t>
              </a:r>
            </a:p>
          </p:txBody>
        </p:sp>
        <p:sp>
          <p:nvSpPr>
            <p:cNvPr id="13" name="Rectangle 12"/>
            <p:cNvSpPr/>
            <p:nvPr/>
          </p:nvSpPr>
          <p:spPr>
            <a:xfrm>
              <a:off x="1128712" y="4629149"/>
              <a:ext cx="1924050" cy="638175"/>
            </a:xfrm>
            <a:prstGeom prst="rect">
              <a:avLst/>
            </a:prstGeom>
            <a:solidFill>
              <a:schemeClr val="accent4">
                <a:lumMod val="20000"/>
                <a:lumOff val="80000"/>
              </a:schemeClr>
            </a:solidFill>
            <a:ln>
              <a:solidFill>
                <a:schemeClr val="accent4">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mj-lt"/>
                </a:rPr>
                <a:t>Quark</a:t>
              </a:r>
            </a:p>
            <a:p>
              <a:pPr algn="ctr"/>
              <a:r>
                <a:rPr lang="en-US" dirty="0">
                  <a:solidFill>
                    <a:schemeClr val="tx1"/>
                  </a:solidFill>
                  <a:latin typeface="+mj-lt"/>
                </a:rPr>
                <a:t>(Galileo/Edison)</a:t>
              </a:r>
            </a:p>
          </p:txBody>
        </p:sp>
        <p:sp>
          <p:nvSpPr>
            <p:cNvPr id="16" name="Rectangle 15"/>
            <p:cNvSpPr/>
            <p:nvPr/>
          </p:nvSpPr>
          <p:spPr>
            <a:xfrm>
              <a:off x="1128712" y="5303043"/>
              <a:ext cx="1924050" cy="638175"/>
            </a:xfrm>
            <a:prstGeom prst="rect">
              <a:avLst/>
            </a:prstGeom>
            <a:solidFill>
              <a:schemeClr val="accent6">
                <a:lumMod val="60000"/>
                <a:lumOff val="40000"/>
              </a:schemeClr>
            </a:solidFill>
            <a:ln>
              <a:solidFill>
                <a:schemeClr val="accent6">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mj-lt"/>
                </a:rPr>
                <a:t>Arduino Libraries</a:t>
              </a:r>
            </a:p>
          </p:txBody>
        </p:sp>
      </p:grpSp>
      <p:grpSp>
        <p:nvGrpSpPr>
          <p:cNvPr id="36" name="Group 35"/>
          <p:cNvGrpSpPr/>
          <p:nvPr/>
        </p:nvGrpSpPr>
        <p:grpSpPr>
          <a:xfrm>
            <a:off x="3633787" y="2598737"/>
            <a:ext cx="1924050" cy="3342481"/>
            <a:chOff x="1128712" y="2598737"/>
            <a:chExt cx="1924050" cy="3342481"/>
          </a:xfrm>
        </p:grpSpPr>
        <p:sp>
          <p:nvSpPr>
            <p:cNvPr id="37" name="Rectangle 36"/>
            <p:cNvSpPr/>
            <p:nvPr/>
          </p:nvSpPr>
          <p:spPr>
            <a:xfrm>
              <a:off x="1128712" y="2598737"/>
              <a:ext cx="1924050" cy="638175"/>
            </a:xfrm>
            <a:prstGeom prst="rect">
              <a:avLst/>
            </a:prstGeom>
            <a:solidFill>
              <a:schemeClr val="accent4">
                <a:lumMod val="20000"/>
                <a:lumOff val="80000"/>
              </a:schemeClr>
            </a:solidFill>
            <a:ln>
              <a:solidFill>
                <a:schemeClr val="accent4">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solidFill>
                    <a:schemeClr val="tx1"/>
                  </a:solidFill>
                  <a:latin typeface="+mj-lt"/>
                </a:rPr>
                <a:t>Yocto</a:t>
              </a:r>
              <a:r>
                <a:rPr lang="en-US" dirty="0">
                  <a:solidFill>
                    <a:schemeClr val="tx1"/>
                  </a:solidFill>
                  <a:latin typeface="+mj-lt"/>
                </a:rPr>
                <a:t> Linux SPI</a:t>
              </a:r>
            </a:p>
          </p:txBody>
        </p:sp>
        <p:sp>
          <p:nvSpPr>
            <p:cNvPr id="38" name="Rectangle 37"/>
            <p:cNvSpPr/>
            <p:nvPr/>
          </p:nvSpPr>
          <p:spPr>
            <a:xfrm>
              <a:off x="1128712" y="3273425"/>
              <a:ext cx="1924050" cy="638175"/>
            </a:xfrm>
            <a:prstGeom prst="rect">
              <a:avLst/>
            </a:prstGeom>
            <a:solidFill>
              <a:schemeClr val="accent4">
                <a:lumMod val="20000"/>
                <a:lumOff val="80000"/>
              </a:schemeClr>
            </a:solidFill>
            <a:ln>
              <a:solidFill>
                <a:schemeClr val="accent4">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mj-lt"/>
                </a:rPr>
                <a:t>XDK</a:t>
              </a:r>
            </a:p>
            <a:p>
              <a:pPr algn="ctr"/>
              <a:r>
                <a:rPr lang="en-US" dirty="0">
                  <a:solidFill>
                    <a:schemeClr val="tx1"/>
                  </a:solidFill>
                  <a:latin typeface="+mj-lt"/>
                </a:rPr>
                <a:t>Win/Mac/Linux*</a:t>
              </a:r>
            </a:p>
          </p:txBody>
        </p:sp>
        <p:sp>
          <p:nvSpPr>
            <p:cNvPr id="39" name="Rectangle 38"/>
            <p:cNvSpPr/>
            <p:nvPr/>
          </p:nvSpPr>
          <p:spPr>
            <a:xfrm>
              <a:off x="1128712" y="3952081"/>
              <a:ext cx="1924050" cy="638175"/>
            </a:xfrm>
            <a:prstGeom prst="rect">
              <a:avLst/>
            </a:prstGeom>
            <a:solidFill>
              <a:schemeClr val="accent4">
                <a:lumMod val="20000"/>
                <a:lumOff val="80000"/>
              </a:schemeClr>
            </a:solidFill>
            <a:ln>
              <a:solidFill>
                <a:schemeClr val="accent4">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mj-lt"/>
                </a:rPr>
                <a:t>JavaScript</a:t>
              </a:r>
            </a:p>
            <a:p>
              <a:pPr algn="ctr"/>
              <a:r>
                <a:rPr lang="en-US" dirty="0">
                  <a:solidFill>
                    <a:schemeClr val="tx1"/>
                  </a:solidFill>
                  <a:latin typeface="+mj-lt"/>
                </a:rPr>
                <a:t>(Node.js)</a:t>
              </a:r>
            </a:p>
          </p:txBody>
        </p:sp>
        <p:sp>
          <p:nvSpPr>
            <p:cNvPr id="40" name="Rectangle 39"/>
            <p:cNvSpPr/>
            <p:nvPr/>
          </p:nvSpPr>
          <p:spPr>
            <a:xfrm>
              <a:off x="1128712" y="4629149"/>
              <a:ext cx="1924050" cy="638175"/>
            </a:xfrm>
            <a:prstGeom prst="rect">
              <a:avLst/>
            </a:prstGeom>
            <a:solidFill>
              <a:schemeClr val="accent4">
                <a:lumMod val="20000"/>
                <a:lumOff val="80000"/>
              </a:schemeClr>
            </a:solidFill>
            <a:ln>
              <a:solidFill>
                <a:schemeClr val="accent4">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mj-lt"/>
                </a:rPr>
                <a:t>Quark</a:t>
              </a:r>
            </a:p>
            <a:p>
              <a:pPr algn="ctr"/>
              <a:r>
                <a:rPr lang="en-US" dirty="0">
                  <a:solidFill>
                    <a:schemeClr val="tx1"/>
                  </a:solidFill>
                  <a:latin typeface="+mj-lt"/>
                </a:rPr>
                <a:t>(Galileo/Edison)</a:t>
              </a:r>
            </a:p>
          </p:txBody>
        </p:sp>
        <p:sp>
          <p:nvSpPr>
            <p:cNvPr id="41" name="Rectangle 40"/>
            <p:cNvSpPr/>
            <p:nvPr/>
          </p:nvSpPr>
          <p:spPr>
            <a:xfrm>
              <a:off x="1128712" y="5303043"/>
              <a:ext cx="1924050" cy="638175"/>
            </a:xfrm>
            <a:prstGeom prst="rect">
              <a:avLst/>
            </a:prstGeom>
            <a:solidFill>
              <a:schemeClr val="accent6">
                <a:lumMod val="60000"/>
                <a:lumOff val="40000"/>
              </a:schemeClr>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mj-lt"/>
                </a:rPr>
                <a:t>Intel XDK </a:t>
              </a:r>
              <a:r>
                <a:rPr lang="en-US" dirty="0" err="1">
                  <a:solidFill>
                    <a:schemeClr val="tx1"/>
                  </a:solidFill>
                  <a:latin typeface="+mj-lt"/>
                </a:rPr>
                <a:t>IoT</a:t>
              </a:r>
              <a:r>
                <a:rPr lang="en-US" dirty="0">
                  <a:solidFill>
                    <a:schemeClr val="tx1"/>
                  </a:solidFill>
                  <a:latin typeface="+mj-lt"/>
                </a:rPr>
                <a:t> Edition</a:t>
              </a:r>
            </a:p>
          </p:txBody>
        </p:sp>
      </p:grpSp>
      <p:grpSp>
        <p:nvGrpSpPr>
          <p:cNvPr id="42" name="Group 41"/>
          <p:cNvGrpSpPr/>
          <p:nvPr/>
        </p:nvGrpSpPr>
        <p:grpSpPr>
          <a:xfrm>
            <a:off x="6138862" y="2599927"/>
            <a:ext cx="1924050" cy="3342481"/>
            <a:chOff x="1128712" y="2598737"/>
            <a:chExt cx="1924050" cy="3342481"/>
          </a:xfrm>
        </p:grpSpPr>
        <p:sp>
          <p:nvSpPr>
            <p:cNvPr id="43" name="Rectangle 42"/>
            <p:cNvSpPr/>
            <p:nvPr/>
          </p:nvSpPr>
          <p:spPr>
            <a:xfrm>
              <a:off x="1128712" y="2598737"/>
              <a:ext cx="1924050" cy="638175"/>
            </a:xfrm>
            <a:prstGeom prst="rect">
              <a:avLst/>
            </a:prstGeom>
            <a:solidFill>
              <a:schemeClr val="accent4">
                <a:lumMod val="20000"/>
                <a:lumOff val="80000"/>
              </a:schemeClr>
            </a:solidFill>
            <a:ln>
              <a:solidFill>
                <a:schemeClr val="accent4">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err="1">
                  <a:solidFill>
                    <a:schemeClr val="tx1"/>
                  </a:solidFill>
                  <a:latin typeface="+mj-lt"/>
                </a:rPr>
                <a:t>Yocto</a:t>
              </a:r>
              <a:r>
                <a:rPr lang="en-US" sz="1600" dirty="0">
                  <a:solidFill>
                    <a:schemeClr val="tx1"/>
                  </a:solidFill>
                  <a:latin typeface="+mj-lt"/>
                </a:rPr>
                <a:t> Linux, Windows, WR Linux</a:t>
              </a:r>
            </a:p>
          </p:txBody>
        </p:sp>
        <p:sp>
          <p:nvSpPr>
            <p:cNvPr id="44" name="Rectangle 43"/>
            <p:cNvSpPr/>
            <p:nvPr/>
          </p:nvSpPr>
          <p:spPr>
            <a:xfrm>
              <a:off x="1128712" y="3273425"/>
              <a:ext cx="1924050" cy="638175"/>
            </a:xfrm>
            <a:prstGeom prst="rect">
              <a:avLst/>
            </a:prstGeom>
            <a:solidFill>
              <a:schemeClr val="accent4">
                <a:lumMod val="20000"/>
                <a:lumOff val="80000"/>
              </a:schemeClr>
            </a:solidFill>
            <a:ln>
              <a:solidFill>
                <a:schemeClr val="accent4">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mj-lt"/>
                </a:rPr>
                <a:t>Eclipse</a:t>
              </a:r>
            </a:p>
            <a:p>
              <a:pPr algn="ctr"/>
              <a:r>
                <a:rPr lang="en-US" dirty="0">
                  <a:solidFill>
                    <a:schemeClr val="tx1"/>
                  </a:solidFill>
                  <a:latin typeface="+mj-lt"/>
                </a:rPr>
                <a:t>Win/Mac/Linux*</a:t>
              </a:r>
            </a:p>
          </p:txBody>
        </p:sp>
        <p:sp>
          <p:nvSpPr>
            <p:cNvPr id="45" name="Rectangle 44"/>
            <p:cNvSpPr/>
            <p:nvPr/>
          </p:nvSpPr>
          <p:spPr>
            <a:xfrm>
              <a:off x="1128712" y="3952081"/>
              <a:ext cx="1924050" cy="638175"/>
            </a:xfrm>
            <a:prstGeom prst="rect">
              <a:avLst/>
            </a:prstGeom>
            <a:solidFill>
              <a:schemeClr val="accent4">
                <a:lumMod val="20000"/>
                <a:lumOff val="80000"/>
              </a:schemeClr>
            </a:solidFill>
            <a:ln>
              <a:solidFill>
                <a:schemeClr val="accent4">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mj-lt"/>
                </a:rPr>
                <a:t>C/C++</a:t>
              </a:r>
            </a:p>
          </p:txBody>
        </p:sp>
        <p:sp>
          <p:nvSpPr>
            <p:cNvPr id="46" name="Rectangle 45"/>
            <p:cNvSpPr/>
            <p:nvPr/>
          </p:nvSpPr>
          <p:spPr>
            <a:xfrm>
              <a:off x="1128712" y="4629149"/>
              <a:ext cx="1924050" cy="638175"/>
            </a:xfrm>
            <a:prstGeom prst="rect">
              <a:avLst/>
            </a:prstGeom>
            <a:solidFill>
              <a:schemeClr val="accent4">
                <a:lumMod val="20000"/>
                <a:lumOff val="80000"/>
              </a:schemeClr>
            </a:solidFill>
            <a:ln>
              <a:solidFill>
                <a:schemeClr val="accent4">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mj-lt"/>
                </a:rPr>
                <a:t>Quark, Atom, Core, Xeon</a:t>
              </a:r>
            </a:p>
          </p:txBody>
        </p:sp>
        <p:sp>
          <p:nvSpPr>
            <p:cNvPr id="47" name="Rectangle 46"/>
            <p:cNvSpPr/>
            <p:nvPr/>
          </p:nvSpPr>
          <p:spPr>
            <a:xfrm>
              <a:off x="1128712" y="5303043"/>
              <a:ext cx="1924050" cy="638175"/>
            </a:xfrm>
            <a:prstGeom prst="rect">
              <a:avLst/>
            </a:prstGeom>
            <a:solidFill>
              <a:schemeClr val="accent6">
                <a:lumMod val="60000"/>
                <a:lumOff val="40000"/>
              </a:schemeClr>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solidFill>
                    <a:schemeClr val="tx1"/>
                  </a:solidFill>
                  <a:latin typeface="+mj-lt"/>
                </a:rPr>
                <a:t>Intel System Studio Wind River*</a:t>
              </a:r>
            </a:p>
          </p:txBody>
        </p:sp>
      </p:grpSp>
      <p:grpSp>
        <p:nvGrpSpPr>
          <p:cNvPr id="48" name="Group 47"/>
          <p:cNvGrpSpPr/>
          <p:nvPr/>
        </p:nvGrpSpPr>
        <p:grpSpPr>
          <a:xfrm>
            <a:off x="8643937" y="2599927"/>
            <a:ext cx="1924050" cy="3342481"/>
            <a:chOff x="1128712" y="2598737"/>
            <a:chExt cx="1924050" cy="3342481"/>
          </a:xfrm>
        </p:grpSpPr>
        <p:sp>
          <p:nvSpPr>
            <p:cNvPr id="49" name="Rectangle 48"/>
            <p:cNvSpPr/>
            <p:nvPr/>
          </p:nvSpPr>
          <p:spPr>
            <a:xfrm>
              <a:off x="1128712" y="2598737"/>
              <a:ext cx="1924050" cy="638175"/>
            </a:xfrm>
            <a:prstGeom prst="rect">
              <a:avLst/>
            </a:prstGeom>
            <a:solidFill>
              <a:schemeClr val="accent4">
                <a:lumMod val="20000"/>
                <a:lumOff val="80000"/>
              </a:schemeClr>
            </a:solidFill>
            <a:ln>
              <a:solidFill>
                <a:schemeClr val="accent4">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solidFill>
                    <a:schemeClr val="tx1"/>
                  </a:solidFill>
                  <a:latin typeface="+mj-lt"/>
                </a:rPr>
                <a:t>Yocto</a:t>
              </a:r>
              <a:r>
                <a:rPr lang="en-US" dirty="0">
                  <a:solidFill>
                    <a:schemeClr val="tx1"/>
                  </a:solidFill>
                  <a:latin typeface="+mj-lt"/>
                </a:rPr>
                <a:t> Linux</a:t>
              </a:r>
            </a:p>
          </p:txBody>
        </p:sp>
        <p:sp>
          <p:nvSpPr>
            <p:cNvPr id="50" name="Rectangle 49"/>
            <p:cNvSpPr/>
            <p:nvPr/>
          </p:nvSpPr>
          <p:spPr>
            <a:xfrm>
              <a:off x="1128712" y="3273425"/>
              <a:ext cx="1924050" cy="638175"/>
            </a:xfrm>
            <a:prstGeom prst="rect">
              <a:avLst/>
            </a:prstGeom>
            <a:solidFill>
              <a:schemeClr val="accent4">
                <a:lumMod val="20000"/>
                <a:lumOff val="80000"/>
              </a:schemeClr>
            </a:solidFill>
            <a:ln>
              <a:solidFill>
                <a:schemeClr val="accent4">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solidFill>
                    <a:schemeClr val="tx1"/>
                  </a:solidFill>
                  <a:latin typeface="+mj-lt"/>
                </a:rPr>
                <a:t>Wyliodrin</a:t>
              </a:r>
              <a:endParaRPr lang="en-US" dirty="0">
                <a:solidFill>
                  <a:schemeClr val="tx1"/>
                </a:solidFill>
                <a:latin typeface="+mj-lt"/>
              </a:endParaRPr>
            </a:p>
            <a:p>
              <a:pPr algn="ctr"/>
              <a:r>
                <a:rPr lang="en-US" dirty="0">
                  <a:solidFill>
                    <a:schemeClr val="tx1"/>
                  </a:solidFill>
                  <a:latin typeface="+mj-lt"/>
                </a:rPr>
                <a:t>Web</a:t>
              </a:r>
            </a:p>
          </p:txBody>
        </p:sp>
        <p:sp>
          <p:nvSpPr>
            <p:cNvPr id="51" name="Rectangle 50"/>
            <p:cNvSpPr/>
            <p:nvPr/>
          </p:nvSpPr>
          <p:spPr>
            <a:xfrm>
              <a:off x="1128712" y="3952081"/>
              <a:ext cx="1924050" cy="638175"/>
            </a:xfrm>
            <a:prstGeom prst="rect">
              <a:avLst/>
            </a:prstGeom>
            <a:solidFill>
              <a:schemeClr val="accent4">
                <a:lumMod val="20000"/>
                <a:lumOff val="80000"/>
              </a:schemeClr>
            </a:solidFill>
            <a:ln>
              <a:solidFill>
                <a:schemeClr val="accent4">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mj-lt"/>
                </a:rPr>
                <a:t>Visual Python</a:t>
              </a:r>
            </a:p>
          </p:txBody>
        </p:sp>
        <p:sp>
          <p:nvSpPr>
            <p:cNvPr id="52" name="Rectangle 51"/>
            <p:cNvSpPr/>
            <p:nvPr/>
          </p:nvSpPr>
          <p:spPr>
            <a:xfrm>
              <a:off x="1128712" y="4629149"/>
              <a:ext cx="1924050" cy="638175"/>
            </a:xfrm>
            <a:prstGeom prst="rect">
              <a:avLst/>
            </a:prstGeom>
            <a:solidFill>
              <a:schemeClr val="accent4">
                <a:lumMod val="20000"/>
                <a:lumOff val="80000"/>
              </a:schemeClr>
            </a:solidFill>
            <a:ln>
              <a:solidFill>
                <a:schemeClr val="accent4">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mj-lt"/>
                </a:rPr>
                <a:t>Quark</a:t>
              </a:r>
            </a:p>
            <a:p>
              <a:pPr algn="ctr"/>
              <a:r>
                <a:rPr lang="en-US" dirty="0">
                  <a:solidFill>
                    <a:schemeClr val="tx1"/>
                  </a:solidFill>
                  <a:latin typeface="+mj-lt"/>
                </a:rPr>
                <a:t>(Galileo/Edison)</a:t>
              </a:r>
            </a:p>
          </p:txBody>
        </p:sp>
        <p:sp>
          <p:nvSpPr>
            <p:cNvPr id="53" name="Rectangle 52"/>
            <p:cNvSpPr/>
            <p:nvPr/>
          </p:nvSpPr>
          <p:spPr>
            <a:xfrm>
              <a:off x="1128712" y="5303043"/>
              <a:ext cx="1924050" cy="638175"/>
            </a:xfrm>
            <a:prstGeom prst="rect">
              <a:avLst/>
            </a:prstGeom>
            <a:solidFill>
              <a:schemeClr val="accent6">
                <a:lumMod val="60000"/>
                <a:lumOff val="40000"/>
              </a:schemeClr>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solidFill>
                    <a:schemeClr val="tx1"/>
                  </a:solidFill>
                  <a:latin typeface="+mj-lt"/>
                </a:rPr>
                <a:t>Wyliodrin</a:t>
              </a:r>
              <a:r>
                <a:rPr lang="en-US" dirty="0">
                  <a:solidFill>
                    <a:schemeClr val="tx1"/>
                  </a:solidFill>
                  <a:latin typeface="+mj-lt"/>
                </a:rPr>
                <a:t>*</a:t>
              </a:r>
            </a:p>
          </p:txBody>
        </p:sp>
      </p:grpSp>
      <p:pic>
        <p:nvPicPr>
          <p:cNvPr id="35" name="Picture 34"/>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619489" y="1699560"/>
            <a:ext cx="2023166" cy="831849"/>
          </a:xfrm>
          <a:prstGeom prst="rect">
            <a:avLst/>
          </a:prstGeom>
        </p:spPr>
      </p:pic>
      <p:sp>
        <p:nvSpPr>
          <p:cNvPr id="3" name="Slide Number Placeholder 2"/>
          <p:cNvSpPr>
            <a:spLocks noGrp="1"/>
          </p:cNvSpPr>
          <p:nvPr>
            <p:ph type="sldNum" sz="quarter" idx="12"/>
          </p:nvPr>
        </p:nvSpPr>
        <p:spPr/>
        <p:txBody>
          <a:bodyPr/>
          <a:lstStyle/>
          <a:p>
            <a:fld id="{0573D1C5-4CD4-4B1F-997F-E8E8F7CE6229}" type="slidenum">
              <a:rPr lang="en-US" smtClean="0"/>
              <a:pPr/>
              <a:t>8</a:t>
            </a:fld>
            <a:endParaRPr lang="en-US"/>
          </a:p>
        </p:txBody>
      </p:sp>
    </p:spTree>
    <p:extLst>
      <p:ext uri="{BB962C8B-B14F-4D97-AF65-F5344CB8AC3E}">
        <p14:creationId xmlns:p14="http://schemas.microsoft.com/office/powerpoint/2010/main" val="39887734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Disable Arduino Functionality </a:t>
            </a: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80</a:t>
            </a:fld>
            <a:endParaRPr lang="en-US"/>
          </a:p>
        </p:txBody>
      </p:sp>
      <p:sp>
        <p:nvSpPr>
          <p:cNvPr id="6" name="TextBox 5"/>
          <p:cNvSpPr txBox="1"/>
          <p:nvPr/>
        </p:nvSpPr>
        <p:spPr>
          <a:xfrm>
            <a:off x="838200" y="1847722"/>
            <a:ext cx="10515600" cy="1938992"/>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systemctl</a:t>
            </a:r>
            <a:r>
              <a:rPr lang="en-US" sz="2400" dirty="0">
                <a:latin typeface="Arial" panose="020B0604020202020204" pitchFamily="34" charset="0"/>
                <a:cs typeface="Arial" panose="020B0604020202020204" pitchFamily="34" charset="0"/>
              </a:rPr>
              <a:t> disable </a:t>
            </a:r>
            <a:r>
              <a:rPr lang="en-US" sz="2400" dirty="0" err="1">
                <a:latin typeface="Arial" panose="020B0604020202020204" pitchFamily="34" charset="0"/>
                <a:cs typeface="Arial" panose="020B0604020202020204" pitchFamily="34" charset="0"/>
              </a:rPr>
              <a:t>clloader</a:t>
            </a:r>
            <a:r>
              <a:rPr lang="en-US" sz="2400" dirty="0">
                <a:latin typeface="Arial" panose="020B0604020202020204" pitchFamily="34" charset="0"/>
                <a:cs typeface="Arial" panose="020B0604020202020204" pitchFamily="34" charset="0"/>
              </a:rPr>
              <a:t>	// disable Arduino programming</a:t>
            </a: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systemctl</a:t>
            </a:r>
            <a:r>
              <a:rPr lang="en-US" sz="2400" dirty="0">
                <a:latin typeface="Arial" panose="020B0604020202020204" pitchFamily="34" charset="0"/>
                <a:cs typeface="Arial" panose="020B0604020202020204" pitchFamily="34" charset="0"/>
              </a:rPr>
              <a:t> enable </a:t>
            </a:r>
            <a:r>
              <a:rPr lang="en-US" sz="2400" dirty="0" err="1">
                <a:latin typeface="Arial" panose="020B0604020202020204" pitchFamily="34" charset="0"/>
                <a:cs typeface="Arial" panose="020B0604020202020204" pitchFamily="34" charset="0"/>
              </a:rPr>
              <a:t>clloader</a:t>
            </a:r>
            <a:r>
              <a:rPr lang="en-US" sz="2400" dirty="0">
                <a:latin typeface="Arial" panose="020B0604020202020204" pitchFamily="34" charset="0"/>
                <a:cs typeface="Arial" panose="020B0604020202020204" pitchFamily="34" charset="0"/>
              </a:rPr>
              <a:t>	// enable Arduino programming</a:t>
            </a: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systemctl</a:t>
            </a:r>
            <a:r>
              <a:rPr lang="en-US" sz="2400" dirty="0">
                <a:latin typeface="Arial" panose="020B0604020202020204" pitchFamily="34" charset="0"/>
                <a:cs typeface="Arial" panose="020B0604020202020204" pitchFamily="34" charset="0"/>
              </a:rPr>
              <a:t> stop </a:t>
            </a:r>
            <a:r>
              <a:rPr lang="en-US" sz="2400" dirty="0" err="1">
                <a:latin typeface="Arial" panose="020B0604020202020204" pitchFamily="34" charset="0"/>
                <a:cs typeface="Arial" panose="020B0604020202020204" pitchFamily="34" charset="0"/>
              </a:rPr>
              <a:t>clloader</a:t>
            </a:r>
            <a:r>
              <a:rPr lang="en-US" sz="2400" dirty="0">
                <a:latin typeface="Arial" panose="020B0604020202020204" pitchFamily="34" charset="0"/>
                <a:cs typeface="Arial" panose="020B0604020202020204" pitchFamily="34" charset="0"/>
              </a:rPr>
              <a:t>		// stop</a:t>
            </a: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systemctl</a:t>
            </a:r>
            <a:r>
              <a:rPr lang="en-US" sz="2400" dirty="0">
                <a:latin typeface="Arial" panose="020B0604020202020204" pitchFamily="34" charset="0"/>
                <a:cs typeface="Arial" panose="020B0604020202020204" pitchFamily="34" charset="0"/>
              </a:rPr>
              <a:t> start/restart </a:t>
            </a:r>
            <a:r>
              <a:rPr lang="en-US" sz="2400" dirty="0" err="1">
                <a:latin typeface="Arial" panose="020B0604020202020204" pitchFamily="34" charset="0"/>
                <a:cs typeface="Arial" panose="020B0604020202020204" pitchFamily="34" charset="0"/>
              </a:rPr>
              <a:t>clloader</a:t>
            </a:r>
            <a:r>
              <a:rPr lang="en-US" sz="2400" dirty="0">
                <a:latin typeface="Arial" panose="020B0604020202020204" pitchFamily="34" charset="0"/>
                <a:cs typeface="Arial" panose="020B0604020202020204" pitchFamily="34" charset="0"/>
              </a:rPr>
              <a:t>	// start or restart</a:t>
            </a: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systemctl</a:t>
            </a:r>
            <a:r>
              <a:rPr lang="en-US" sz="2400" dirty="0">
                <a:latin typeface="Arial" panose="020B0604020202020204" pitchFamily="34" charset="0"/>
                <a:cs typeface="Arial" panose="020B0604020202020204" pitchFamily="34" charset="0"/>
              </a:rPr>
              <a:t> status </a:t>
            </a:r>
            <a:r>
              <a:rPr lang="en-US" sz="2400" dirty="0" err="1">
                <a:latin typeface="Arial" panose="020B0604020202020204" pitchFamily="34" charset="0"/>
                <a:cs typeface="Arial" panose="020B0604020202020204" pitchFamily="34" charset="0"/>
              </a:rPr>
              <a:t>clloader</a:t>
            </a:r>
            <a:r>
              <a:rPr lang="en-US" sz="2400" dirty="0">
                <a:latin typeface="Arial" panose="020B0604020202020204" pitchFamily="34" charset="0"/>
                <a:cs typeface="Arial" panose="020B0604020202020204" pitchFamily="34" charset="0"/>
              </a:rPr>
              <a:t>		// check current status for </a:t>
            </a:r>
            <a:r>
              <a:rPr lang="en-US" sz="2400" dirty="0" err="1">
                <a:latin typeface="Arial" panose="020B0604020202020204" pitchFamily="34" charset="0"/>
                <a:cs typeface="Arial" panose="020B0604020202020204" pitchFamily="34" charset="0"/>
              </a:rPr>
              <a:t>clloader</a:t>
            </a:r>
            <a:endParaRPr lang="en-US" sz="2400" dirty="0">
              <a:latin typeface="Arial" panose="020B0604020202020204" pitchFamily="34" charset="0"/>
              <a:cs typeface="Arial" panose="020B0604020202020204" pitchFamily="34" charset="0"/>
            </a:endParaRPr>
          </a:p>
        </p:txBody>
      </p:sp>
      <p:sp>
        <p:nvSpPr>
          <p:cNvPr id="7" name="TextBox 6"/>
          <p:cNvSpPr txBox="1"/>
          <p:nvPr/>
        </p:nvSpPr>
        <p:spPr>
          <a:xfrm>
            <a:off x="1530927" y="4713775"/>
            <a:ext cx="6622473" cy="461665"/>
          </a:xfrm>
          <a:prstGeom prst="rect">
            <a:avLst/>
          </a:prstGeom>
          <a:solidFill>
            <a:schemeClr val="bg1">
              <a:lumMod val="95000"/>
            </a:schemeClr>
          </a:solidFill>
        </p:spPr>
        <p:txBody>
          <a:bodyPr wrap="square" rtlCol="0">
            <a:spAutoFit/>
          </a:bodyPr>
          <a:lstStyle/>
          <a:p>
            <a:r>
              <a:rPr lang="en-US" sz="2400" dirty="0">
                <a:latin typeface="Arial" panose="020B0604020202020204" pitchFamily="34" charset="0"/>
                <a:cs typeface="Arial" panose="020B0604020202020204" pitchFamily="34" charset="0"/>
              </a:rPr>
              <a:t>your sketch are stored here: </a:t>
            </a:r>
            <a:r>
              <a:rPr lang="en-US" sz="2400" dirty="0">
                <a:cs typeface="Arial" panose="020B0604020202020204" pitchFamily="34" charset="0"/>
              </a:rPr>
              <a:t>/sketch/</a:t>
            </a:r>
            <a:r>
              <a:rPr lang="en-US" sz="2400" dirty="0" err="1">
                <a:cs typeface="Arial" panose="020B0604020202020204" pitchFamily="34" charset="0"/>
              </a:rPr>
              <a:t>sketch.elf</a:t>
            </a:r>
            <a:r>
              <a:rPr lang="en-US" sz="24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6790262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 Repository</a:t>
            </a:r>
          </a:p>
        </p:txBody>
      </p:sp>
      <p:sp>
        <p:nvSpPr>
          <p:cNvPr id="3" name="Content Placeholder 2"/>
          <p:cNvSpPr>
            <a:spLocks noGrp="1"/>
          </p:cNvSpPr>
          <p:nvPr>
            <p:ph idx="1"/>
          </p:nvPr>
        </p:nvSpPr>
        <p:spPr/>
        <p:txBody>
          <a:bodyPr/>
          <a:lstStyle/>
          <a:p>
            <a:pPr marL="0" indent="0">
              <a:buNone/>
            </a:pPr>
            <a:r>
              <a:rPr lang="en-US" dirty="0">
                <a:latin typeface="Arial" panose="020B0604020202020204" pitchFamily="34" charset="0"/>
                <a:cs typeface="Arial" panose="020B0604020202020204" pitchFamily="34" charset="0"/>
              </a:rPr>
              <a:t># Path Repository for packages</a:t>
            </a: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81</a:t>
            </a:fld>
            <a:endParaRPr lang="en-US"/>
          </a:p>
        </p:txBody>
      </p:sp>
      <p:sp>
        <p:nvSpPr>
          <p:cNvPr id="8" name="TextBox 7"/>
          <p:cNvSpPr txBox="1"/>
          <p:nvPr/>
        </p:nvSpPr>
        <p:spPr>
          <a:xfrm>
            <a:off x="5989611" y="1870075"/>
            <a:ext cx="1451038" cy="369332"/>
          </a:xfrm>
          <a:prstGeom prst="rect">
            <a:avLst/>
          </a:prstGeom>
          <a:solidFill>
            <a:schemeClr val="accent4">
              <a:lumMod val="20000"/>
              <a:lumOff val="80000"/>
            </a:schemeClr>
          </a:solidFill>
          <a:ln>
            <a:solidFill>
              <a:schemeClr val="accent4">
                <a:lumMod val="20000"/>
                <a:lumOff val="80000"/>
              </a:schemeClr>
            </a:solidFill>
          </a:ln>
        </p:spPr>
        <p:txBody>
          <a:bodyPr wrap="none" rtlCol="0">
            <a:spAutoFit/>
          </a:bodyPr>
          <a:lstStyle/>
          <a:p>
            <a:r>
              <a:rPr lang="en-US" dirty="0">
                <a:solidFill>
                  <a:schemeClr val="tx1">
                    <a:lumMod val="65000"/>
                    <a:lumOff val="35000"/>
                  </a:schemeClr>
                </a:solidFill>
                <a:latin typeface="Consolas" panose="020B0609020204030204" pitchFamily="49" charset="0"/>
              </a:rPr>
              <a:t>/</a:t>
            </a:r>
            <a:r>
              <a:rPr lang="en-US" dirty="0" err="1">
                <a:solidFill>
                  <a:schemeClr val="tx1">
                    <a:lumMod val="65000"/>
                    <a:lumOff val="35000"/>
                  </a:schemeClr>
                </a:solidFill>
                <a:latin typeface="Consolas" panose="020B0609020204030204" pitchFamily="49" charset="0"/>
              </a:rPr>
              <a:t>etc</a:t>
            </a:r>
            <a:r>
              <a:rPr lang="en-US" dirty="0">
                <a:solidFill>
                  <a:schemeClr val="tx1">
                    <a:lumMod val="65000"/>
                    <a:lumOff val="35000"/>
                  </a:schemeClr>
                </a:solidFill>
                <a:latin typeface="Consolas" panose="020B0609020204030204" pitchFamily="49" charset="0"/>
              </a:rPr>
              <a:t>/</a:t>
            </a:r>
            <a:r>
              <a:rPr lang="en-US" dirty="0" err="1">
                <a:solidFill>
                  <a:schemeClr val="tx1">
                    <a:lumMod val="65000"/>
                    <a:lumOff val="35000"/>
                  </a:schemeClr>
                </a:solidFill>
                <a:latin typeface="Consolas" panose="020B0609020204030204" pitchFamily="49" charset="0"/>
              </a:rPr>
              <a:t>opkg</a:t>
            </a:r>
            <a:r>
              <a:rPr lang="en-US" dirty="0">
                <a:solidFill>
                  <a:schemeClr val="tx1">
                    <a:lumMod val="65000"/>
                    <a:lumOff val="35000"/>
                  </a:schemeClr>
                </a:solidFill>
                <a:latin typeface="Consolas" panose="020B0609020204030204" pitchFamily="49" charset="0"/>
              </a:rPr>
              <a:t>/</a:t>
            </a:r>
          </a:p>
        </p:txBody>
      </p:sp>
      <p:sp>
        <p:nvSpPr>
          <p:cNvPr id="9" name="TextBox 8"/>
          <p:cNvSpPr txBox="1"/>
          <p:nvPr/>
        </p:nvSpPr>
        <p:spPr>
          <a:xfrm>
            <a:off x="9011191" y="2909073"/>
            <a:ext cx="2119009" cy="2554545"/>
          </a:xfrm>
          <a:prstGeom prst="rect">
            <a:avLst/>
          </a:prstGeom>
          <a:solidFill>
            <a:schemeClr val="bg1">
              <a:lumMod val="95000"/>
            </a:schemeClr>
          </a:solidFill>
        </p:spPr>
        <p:txBody>
          <a:bodyPr wrap="square" rtlCol="0">
            <a:spAutoFit/>
          </a:bodyPr>
          <a:lstStyle/>
          <a:p>
            <a:pPr algn="ctr"/>
            <a:r>
              <a:rPr lang="en-US" sz="2000" dirty="0">
                <a:latin typeface="Arial" panose="020B0604020202020204" pitchFamily="34" charset="0"/>
                <a:cs typeface="Arial" panose="020B0604020202020204" pitchFamily="34" charset="0"/>
              </a:rPr>
              <a:t>Specify your repository in /</a:t>
            </a:r>
            <a:r>
              <a:rPr lang="en-US" sz="2000" dirty="0" err="1">
                <a:latin typeface="Arial" panose="020B0604020202020204" pitchFamily="34" charset="0"/>
                <a:cs typeface="Arial" panose="020B0604020202020204" pitchFamily="34" charset="0"/>
              </a:rPr>
              <a:t>etc</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opkg</a:t>
            </a:r>
            <a:r>
              <a:rPr lang="en-US" sz="2000" dirty="0">
                <a:latin typeface="Arial" panose="020B0604020202020204" pitchFamily="34" charset="0"/>
                <a:cs typeface="Arial" panose="020B0604020202020204" pitchFamily="34" charset="0"/>
              </a:rPr>
              <a:t>/ directory so that you can get your desire packages for the development. </a:t>
            </a:r>
          </a:p>
        </p:txBody>
      </p:sp>
      <p:grpSp>
        <p:nvGrpSpPr>
          <p:cNvPr id="11" name="Group 10"/>
          <p:cNvGrpSpPr/>
          <p:nvPr/>
        </p:nvGrpSpPr>
        <p:grpSpPr>
          <a:xfrm>
            <a:off x="838200" y="4186315"/>
            <a:ext cx="6580648" cy="1354217"/>
            <a:chOff x="5036016" y="2886036"/>
            <a:chExt cx="6580648" cy="1354217"/>
          </a:xfrm>
        </p:grpSpPr>
        <p:sp>
          <p:nvSpPr>
            <p:cNvPr id="7" name="TextBox 6"/>
            <p:cNvSpPr txBox="1"/>
            <p:nvPr/>
          </p:nvSpPr>
          <p:spPr>
            <a:xfrm>
              <a:off x="5036016" y="2886036"/>
              <a:ext cx="4878259" cy="523220"/>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AlexT</a:t>
              </a:r>
              <a:r>
                <a:rPr lang="en-US" dirty="0">
                  <a:latin typeface="Arial" panose="020B0604020202020204" pitchFamily="34" charset="0"/>
                  <a:cs typeface="Arial" panose="020B0604020202020204" pitchFamily="34" charset="0"/>
                </a:rPr>
                <a:t> repo (non-official)</a:t>
              </a:r>
            </a:p>
            <a:p>
              <a:r>
                <a:rPr lang="en-US" sz="1000" dirty="0">
                  <a:solidFill>
                    <a:schemeClr val="bg1">
                      <a:lumMod val="65000"/>
                    </a:schemeClr>
                  </a:solidFill>
                  <a:latin typeface="Arial" panose="020B0604020202020204" pitchFamily="34" charset="0"/>
                  <a:cs typeface="Arial" panose="020B0604020202020204" pitchFamily="34" charset="0"/>
                  <a:hlinkClick r:id="rId3"/>
                </a:rPr>
                <a:t>http://alextgalileo.altervista.org/edison-package-repo-configuration-instructions.html</a:t>
              </a:r>
              <a:endParaRPr lang="en-US" sz="1000" dirty="0">
                <a:solidFill>
                  <a:schemeClr val="bg1">
                    <a:lumMod val="65000"/>
                  </a:schemeClr>
                </a:solidFill>
                <a:latin typeface="Arial" panose="020B0604020202020204" pitchFamily="34" charset="0"/>
                <a:cs typeface="Arial" panose="020B0604020202020204" pitchFamily="34" charset="0"/>
              </a:endParaRPr>
            </a:p>
          </p:txBody>
        </p:sp>
        <p:sp>
          <p:nvSpPr>
            <p:cNvPr id="10" name="TextBox 9"/>
            <p:cNvSpPr txBox="1"/>
            <p:nvPr/>
          </p:nvSpPr>
          <p:spPr>
            <a:xfrm>
              <a:off x="5036016" y="3409256"/>
              <a:ext cx="6580648" cy="830997"/>
            </a:xfrm>
            <a:prstGeom prst="rect">
              <a:avLst/>
            </a:prstGeom>
            <a:solidFill>
              <a:schemeClr val="accent2">
                <a:lumMod val="20000"/>
                <a:lumOff val="80000"/>
              </a:schemeClr>
            </a:solidFill>
          </p:spPr>
          <p:txBody>
            <a:bodyPr wrap="none" rtlCol="0">
              <a:spAutoFit/>
            </a:bodyPr>
            <a:lstStyle/>
            <a:p>
              <a:r>
                <a:rPr lang="en-US" sz="1600" dirty="0" err="1">
                  <a:latin typeface="Consolas" panose="020B0609020204030204" pitchFamily="49" charset="0"/>
                </a:rPr>
                <a:t>src</a:t>
              </a:r>
              <a:r>
                <a:rPr lang="en-US" sz="1600" dirty="0">
                  <a:latin typeface="Consolas" panose="020B0609020204030204" pitchFamily="49" charset="0"/>
                </a:rPr>
                <a:t>/</a:t>
              </a:r>
              <a:r>
                <a:rPr lang="en-US" sz="1600" dirty="0" err="1">
                  <a:latin typeface="Consolas" panose="020B0609020204030204" pitchFamily="49" charset="0"/>
                </a:rPr>
                <a:t>gz</a:t>
              </a:r>
              <a:r>
                <a:rPr lang="en-US" sz="1600" dirty="0">
                  <a:latin typeface="Consolas" panose="020B0609020204030204" pitchFamily="49" charset="0"/>
                </a:rPr>
                <a:t> all http://repo.opkg.net/edison/repo/all</a:t>
              </a:r>
            </a:p>
            <a:p>
              <a:r>
                <a:rPr lang="en-US" sz="1600" dirty="0" err="1">
                  <a:latin typeface="Consolas" panose="020B0609020204030204" pitchFamily="49" charset="0"/>
                </a:rPr>
                <a:t>src</a:t>
              </a:r>
              <a:r>
                <a:rPr lang="en-US" sz="1600" dirty="0">
                  <a:latin typeface="Consolas" panose="020B0609020204030204" pitchFamily="49" charset="0"/>
                </a:rPr>
                <a:t>/</a:t>
              </a:r>
              <a:r>
                <a:rPr lang="en-US" sz="1600" dirty="0" err="1">
                  <a:latin typeface="Consolas" panose="020B0609020204030204" pitchFamily="49" charset="0"/>
                </a:rPr>
                <a:t>gz</a:t>
              </a:r>
              <a:r>
                <a:rPr lang="en-US" sz="1600" dirty="0">
                  <a:latin typeface="Consolas" panose="020B0609020204030204" pitchFamily="49" charset="0"/>
                </a:rPr>
                <a:t> </a:t>
              </a:r>
              <a:r>
                <a:rPr lang="en-US" sz="1600" dirty="0" err="1">
                  <a:latin typeface="Consolas" panose="020B0609020204030204" pitchFamily="49" charset="0"/>
                </a:rPr>
                <a:t>edison</a:t>
              </a:r>
              <a:r>
                <a:rPr lang="en-US" sz="1600" dirty="0">
                  <a:latin typeface="Consolas" panose="020B0609020204030204" pitchFamily="49" charset="0"/>
                </a:rPr>
                <a:t> http://repo.opkg/net/edison/repo/edison</a:t>
              </a:r>
            </a:p>
            <a:p>
              <a:r>
                <a:rPr lang="en-US" sz="1600" dirty="0" err="1">
                  <a:latin typeface="Consolas" panose="020B0609020204030204" pitchFamily="49" charset="0"/>
                </a:rPr>
                <a:t>src</a:t>
              </a:r>
              <a:r>
                <a:rPr lang="en-US" sz="1600" dirty="0">
                  <a:latin typeface="Consolas" panose="020B0609020204030204" pitchFamily="49" charset="0"/>
                </a:rPr>
                <a:t>/</a:t>
              </a:r>
              <a:r>
                <a:rPr lang="en-US" sz="1600" dirty="0" err="1">
                  <a:latin typeface="Consolas" panose="020B0609020204030204" pitchFamily="49" charset="0"/>
                </a:rPr>
                <a:t>gz</a:t>
              </a:r>
              <a:r>
                <a:rPr lang="en-US" sz="1600" dirty="0">
                  <a:latin typeface="Consolas" panose="020B0609020204030204" pitchFamily="49" charset="0"/>
                </a:rPr>
                <a:t> core2-32 http://repo.opkg.net/edison/repo/core2-32</a:t>
              </a:r>
            </a:p>
          </p:txBody>
        </p:sp>
      </p:grpSp>
      <p:grpSp>
        <p:nvGrpSpPr>
          <p:cNvPr id="12" name="Group 11"/>
          <p:cNvGrpSpPr/>
          <p:nvPr/>
        </p:nvGrpSpPr>
        <p:grpSpPr>
          <a:xfrm>
            <a:off x="838200" y="2570519"/>
            <a:ext cx="7702750" cy="1354217"/>
            <a:chOff x="5036016" y="2886036"/>
            <a:chExt cx="7702750" cy="1354217"/>
          </a:xfrm>
        </p:grpSpPr>
        <p:sp>
          <p:nvSpPr>
            <p:cNvPr id="13" name="TextBox 12"/>
            <p:cNvSpPr txBox="1"/>
            <p:nvPr/>
          </p:nvSpPr>
          <p:spPr>
            <a:xfrm>
              <a:off x="5036016" y="2886036"/>
              <a:ext cx="2399055" cy="52322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Intel repo (official) 3.5</a:t>
              </a:r>
            </a:p>
            <a:p>
              <a:r>
                <a:rPr lang="en-US" sz="1000" dirty="0">
                  <a:latin typeface="Arial" panose="020B0604020202020204" pitchFamily="34" charset="0"/>
                  <a:cs typeface="Arial" panose="020B0604020202020204" pitchFamily="34" charset="0"/>
                  <a:hlinkClick r:id="rId4"/>
                </a:rPr>
                <a:t>http://iotdk.intel.com/repos/</a:t>
              </a:r>
              <a:endParaRPr lang="en-US" sz="1000" dirty="0">
                <a:latin typeface="Arial" panose="020B0604020202020204" pitchFamily="34" charset="0"/>
                <a:cs typeface="Arial" panose="020B0604020202020204" pitchFamily="34" charset="0"/>
              </a:endParaRPr>
            </a:p>
          </p:txBody>
        </p:sp>
        <p:sp>
          <p:nvSpPr>
            <p:cNvPr id="14" name="TextBox 13"/>
            <p:cNvSpPr txBox="1"/>
            <p:nvPr/>
          </p:nvSpPr>
          <p:spPr>
            <a:xfrm>
              <a:off x="5036016" y="3409256"/>
              <a:ext cx="7702750" cy="830997"/>
            </a:xfrm>
            <a:prstGeom prst="rect">
              <a:avLst/>
            </a:prstGeom>
            <a:solidFill>
              <a:schemeClr val="accent1">
                <a:lumMod val="20000"/>
                <a:lumOff val="80000"/>
              </a:schemeClr>
            </a:solidFill>
          </p:spPr>
          <p:txBody>
            <a:bodyPr wrap="none" rtlCol="0">
              <a:spAutoFit/>
            </a:bodyPr>
            <a:lstStyle/>
            <a:p>
              <a:r>
                <a:rPr lang="en-US" sz="1600" dirty="0" err="1">
                  <a:latin typeface="Consolas" panose="020B0609020204030204" pitchFamily="49" charset="0"/>
                </a:rPr>
                <a:t>src</a:t>
              </a:r>
              <a:r>
                <a:rPr lang="en-US" sz="1600" dirty="0">
                  <a:latin typeface="Consolas" panose="020B0609020204030204" pitchFamily="49" charset="0"/>
                </a:rPr>
                <a:t> all http://iotdk.intel.com/repos/3.5/iotdk/edison/all</a:t>
              </a:r>
            </a:p>
            <a:p>
              <a:r>
                <a:rPr lang="en-US" sz="1600" dirty="0" err="1">
                  <a:latin typeface="Consolas" panose="020B0609020204030204" pitchFamily="49" charset="0"/>
                </a:rPr>
                <a:t>src</a:t>
              </a:r>
              <a:r>
                <a:rPr lang="en-US" sz="1600" dirty="0">
                  <a:latin typeface="Consolas" panose="020B0609020204030204" pitchFamily="49" charset="0"/>
                </a:rPr>
                <a:t> </a:t>
              </a:r>
              <a:r>
                <a:rPr lang="en-US" sz="1600" dirty="0" err="1">
                  <a:latin typeface="Consolas" panose="020B0609020204030204" pitchFamily="49" charset="0"/>
                </a:rPr>
                <a:t>edison</a:t>
              </a:r>
              <a:r>
                <a:rPr lang="en-US" sz="1600" dirty="0">
                  <a:latin typeface="Consolas" panose="020B0609020204030204" pitchFamily="49" charset="0"/>
                </a:rPr>
                <a:t> http://iotdk.intel.com/repos/3.5/iotdk/edison/edison</a:t>
              </a:r>
            </a:p>
            <a:p>
              <a:r>
                <a:rPr lang="en-US" sz="1600" dirty="0" err="1">
                  <a:latin typeface="Consolas" panose="020B0609020204030204" pitchFamily="49" charset="0"/>
                </a:rPr>
                <a:t>src</a:t>
              </a:r>
              <a:r>
                <a:rPr lang="en-US" sz="1600" dirty="0">
                  <a:latin typeface="Consolas" panose="020B0609020204030204" pitchFamily="49" charset="0"/>
                </a:rPr>
                <a:t> core2-32 http://iotdk.intel.com/repos/3.5/iotdk/edison/core2-32</a:t>
              </a:r>
            </a:p>
          </p:txBody>
        </p:sp>
      </p:grpSp>
    </p:spTree>
    <p:extLst>
      <p:ext uri="{BB962C8B-B14F-4D97-AF65-F5344CB8AC3E}">
        <p14:creationId xmlns:p14="http://schemas.microsoft.com/office/powerpoint/2010/main" val="21211113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latin typeface="Arial" panose="020B0604020202020204" pitchFamily="34" charset="0"/>
                <a:cs typeface="Arial" panose="020B0604020202020204" pitchFamily="34" charset="0"/>
              </a:rPr>
              <a:t>Command-line Editors</a:t>
            </a:r>
          </a:p>
        </p:txBody>
      </p:sp>
      <p:sp>
        <p:nvSpPr>
          <p:cNvPr id="7" name="Content Placeholder 6"/>
          <p:cNvSpPr>
            <a:spLocks noGrp="1"/>
          </p:cNvSpPr>
          <p:nvPr>
            <p:ph idx="1"/>
          </p:nvPr>
        </p:nvSpPr>
        <p:spPr/>
        <p:txBody>
          <a:bodyPr>
            <a:normAutofit/>
          </a:bodyPr>
          <a:lstStyle/>
          <a:p>
            <a:pPr marL="0" indent="0">
              <a:buNone/>
            </a:pPr>
            <a:r>
              <a:rPr lang="en-US" sz="4400" b="1" dirty="0"/>
              <a:t>Vi/Vim </a:t>
            </a:r>
          </a:p>
          <a:p>
            <a:pPr marL="0" indent="0">
              <a:buNone/>
            </a:pPr>
            <a:r>
              <a:rPr lang="en-US" sz="4400" b="1" dirty="0"/>
              <a:t>Nano</a:t>
            </a:r>
          </a:p>
        </p:txBody>
      </p:sp>
      <p:sp>
        <p:nvSpPr>
          <p:cNvPr id="4" name="Footer Placeholder 3"/>
          <p:cNvSpPr>
            <a:spLocks noGrp="1"/>
          </p:cNvSpPr>
          <p:nvPr>
            <p:ph type="ftr" sz="quarter" idx="11"/>
          </p:nvPr>
        </p:nvSpPr>
        <p:spPr/>
        <p:txBody>
          <a:bodyPr/>
          <a:lstStyle/>
          <a:p>
            <a:r>
              <a:rPr lang="pt-BR"/>
              <a:t>USM Intel® Edison Curriculum Modules | Rev0.0.6</a:t>
            </a:r>
            <a:endParaRPr lang="en-US" dirty="0"/>
          </a:p>
        </p:txBody>
      </p:sp>
      <p:sp>
        <p:nvSpPr>
          <p:cNvPr id="5" name="Slide Number Placeholder 4"/>
          <p:cNvSpPr>
            <a:spLocks noGrp="1"/>
          </p:cNvSpPr>
          <p:nvPr>
            <p:ph type="sldNum" sz="quarter" idx="12"/>
          </p:nvPr>
        </p:nvSpPr>
        <p:spPr/>
        <p:txBody>
          <a:bodyPr/>
          <a:lstStyle/>
          <a:p>
            <a:fld id="{0573D1C5-4CD4-4B1F-997F-E8E8F7CE6229}" type="slidenum">
              <a:rPr lang="en-US" smtClean="0"/>
              <a:t>82</a:t>
            </a:fld>
            <a:endParaRPr lang="en-US"/>
          </a:p>
        </p:txBody>
      </p:sp>
    </p:spTree>
    <p:extLst>
      <p:ext uri="{BB962C8B-B14F-4D97-AF65-F5344CB8AC3E}">
        <p14:creationId xmlns:p14="http://schemas.microsoft.com/office/powerpoint/2010/main" val="26898100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Command-line development: Best practices</a:t>
            </a:r>
          </a:p>
        </p:txBody>
      </p:sp>
      <p:sp>
        <p:nvSpPr>
          <p:cNvPr id="3" name="Content Placeholder 2"/>
          <p:cNvSpPr>
            <a:spLocks noGrp="1"/>
          </p:cNvSpPr>
          <p:nvPr>
            <p:ph idx="1"/>
          </p:nvPr>
        </p:nvSpPr>
        <p:spPr/>
        <p:txBody>
          <a:bodyPr/>
          <a:lstStyle/>
          <a:p>
            <a:r>
              <a:rPr lang="en-US" dirty="0"/>
              <a:t>Default path for your XDK project: </a:t>
            </a:r>
            <a:r>
              <a:rPr lang="en-US" b="1" dirty="0">
                <a:latin typeface="Arial" panose="020B0604020202020204" pitchFamily="34" charset="0"/>
                <a:cs typeface="Arial" panose="020B0604020202020204" pitchFamily="34" charset="0"/>
              </a:rPr>
              <a:t>/home/root/.</a:t>
            </a:r>
            <a:r>
              <a:rPr lang="en-US" b="1" dirty="0" err="1">
                <a:latin typeface="Arial" panose="020B0604020202020204" pitchFamily="34" charset="0"/>
                <a:cs typeface="Arial" panose="020B0604020202020204" pitchFamily="34" charset="0"/>
              </a:rPr>
              <a:t>node_app_slot</a:t>
            </a:r>
            <a:endParaRPr lang="en-US" b="1"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83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706" y="2537099"/>
            <a:ext cx="4791744" cy="2486372"/>
          </a:xfrm>
          <a:prstGeom prst="rect">
            <a:avLst/>
          </a:prstGeom>
        </p:spPr>
      </p:pic>
    </p:spTree>
    <p:extLst>
      <p:ext uri="{BB962C8B-B14F-4D97-AF65-F5344CB8AC3E}">
        <p14:creationId xmlns:p14="http://schemas.microsoft.com/office/powerpoint/2010/main" val="24637397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Command-line development: Best practices</a:t>
            </a:r>
          </a:p>
        </p:txBody>
      </p:sp>
      <p:sp>
        <p:nvSpPr>
          <p:cNvPr id="3" name="Content Placeholder 2"/>
          <p:cNvSpPr>
            <a:spLocks noGrp="1"/>
          </p:cNvSpPr>
          <p:nvPr>
            <p:ph idx="1"/>
          </p:nvPr>
        </p:nvSpPr>
        <p:spPr/>
        <p:txBody>
          <a:bodyPr/>
          <a:lstStyle/>
          <a:p>
            <a:r>
              <a:rPr lang="en-US" dirty="0"/>
              <a:t>Vi/Vim/Nano Editor</a:t>
            </a:r>
            <a:endParaRPr lang="en-US" b="1"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84</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663" y="2524713"/>
            <a:ext cx="5906324" cy="2953162"/>
          </a:xfrm>
          <a:prstGeom prst="rect">
            <a:avLst/>
          </a:prstGeom>
        </p:spPr>
      </p:pic>
    </p:spTree>
    <p:extLst>
      <p:ext uri="{BB962C8B-B14F-4D97-AF65-F5344CB8AC3E}">
        <p14:creationId xmlns:p14="http://schemas.microsoft.com/office/powerpoint/2010/main" val="39983608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Command-line development: Best practices</a:t>
            </a:r>
          </a:p>
        </p:txBody>
      </p:sp>
      <p:sp>
        <p:nvSpPr>
          <p:cNvPr id="3" name="Content Placeholder 2"/>
          <p:cNvSpPr>
            <a:spLocks noGrp="1"/>
          </p:cNvSpPr>
          <p:nvPr>
            <p:ph idx="1"/>
          </p:nvPr>
        </p:nvSpPr>
        <p:spPr/>
        <p:txBody>
          <a:bodyPr/>
          <a:lstStyle/>
          <a:p>
            <a:r>
              <a:rPr lang="en-US" dirty="0"/>
              <a:t>Resolve dependencies: </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npm</a:t>
            </a:r>
            <a:r>
              <a:rPr lang="en-US" b="1" dirty="0">
                <a:latin typeface="Arial" panose="020B0604020202020204" pitchFamily="34" charset="0"/>
                <a:cs typeface="Arial" panose="020B0604020202020204" pitchFamily="34" charset="0"/>
              </a:rPr>
              <a:t> install –save</a:t>
            </a:r>
          </a:p>
          <a:p>
            <a:r>
              <a:rPr lang="en-US" dirty="0"/>
              <a:t>Run </a:t>
            </a:r>
            <a:r>
              <a:rPr lang="en-US" dirty="0" err="1"/>
              <a:t>NodeJS</a:t>
            </a:r>
            <a:r>
              <a:rPr lang="en-US" dirty="0"/>
              <a:t> program: </a:t>
            </a:r>
            <a:r>
              <a:rPr lang="en-US" b="1" dirty="0">
                <a:latin typeface="Arial" panose="020B0604020202020204" pitchFamily="34" charset="0"/>
                <a:cs typeface="Arial" panose="020B0604020202020204" pitchFamily="34" charset="0"/>
              </a:rPr>
              <a:t>/$ node main.js</a:t>
            </a:r>
          </a:p>
          <a:p>
            <a:endParaRPr lang="en-US" b="1"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85</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140" y="3158214"/>
            <a:ext cx="4439270" cy="1686160"/>
          </a:xfrm>
          <a:prstGeom prst="rect">
            <a:avLst/>
          </a:prstGeom>
        </p:spPr>
      </p:pic>
    </p:spTree>
    <p:extLst>
      <p:ext uri="{BB962C8B-B14F-4D97-AF65-F5344CB8AC3E}">
        <p14:creationId xmlns:p14="http://schemas.microsoft.com/office/powerpoint/2010/main" val="2005611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9657" y="5440657"/>
            <a:ext cx="705636" cy="705636"/>
          </a:xfrm>
          <a:prstGeom prst="rect">
            <a:avLst/>
          </a:prstGeom>
        </p:spPr>
      </p:pic>
      <p:sp>
        <p:nvSpPr>
          <p:cNvPr id="2" name="Title 1"/>
          <p:cNvSpPr>
            <a:spLocks noGrp="1"/>
          </p:cNvSpPr>
          <p:nvPr>
            <p:ph type="title"/>
          </p:nvPr>
        </p:nvSpPr>
        <p:spPr/>
        <p:txBody>
          <a:bodyPr/>
          <a:lstStyle/>
          <a:p>
            <a:r>
              <a:rPr lang="en-US" dirty="0"/>
              <a:t>Overview for developers</a:t>
            </a:r>
          </a:p>
        </p:txBody>
      </p:sp>
      <p:pic>
        <p:nvPicPr>
          <p:cNvPr id="11" name="Content Placeholder 10"/>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939306" y="2994800"/>
            <a:ext cx="557363" cy="624922"/>
          </a:xfrm>
        </p:spPr>
      </p:pic>
      <p:sp>
        <p:nvSpPr>
          <p:cNvPr id="4" name="Footer Placeholder 3"/>
          <p:cNvSpPr>
            <a:spLocks noGrp="1"/>
          </p:cNvSpPr>
          <p:nvPr>
            <p:ph type="ftr" sz="quarter" idx="11"/>
          </p:nvPr>
        </p:nvSpPr>
        <p:spPr/>
        <p:txBody>
          <a:bodyPr/>
          <a:lstStyle/>
          <a:p>
            <a:r>
              <a:rPr lang="pt-BR"/>
              <a:t>USM Intel® Edison Curriculum Modules | Rev0.0.6</a:t>
            </a:r>
            <a:endParaRPr lang="en-US"/>
          </a:p>
        </p:txBody>
      </p:sp>
      <p:sp>
        <p:nvSpPr>
          <p:cNvPr id="5" name="Slide Number Placeholder 4"/>
          <p:cNvSpPr>
            <a:spLocks noGrp="1"/>
          </p:cNvSpPr>
          <p:nvPr>
            <p:ph type="sldNum" sz="quarter" idx="12"/>
          </p:nvPr>
        </p:nvSpPr>
        <p:spPr/>
        <p:txBody>
          <a:bodyPr/>
          <a:lstStyle/>
          <a:p>
            <a:fld id="{0573D1C5-4CD4-4B1F-997F-E8E8F7CE6229}" type="slidenum">
              <a:rPr lang="en-US" smtClean="0"/>
              <a:pPr/>
              <a:t>9</a:t>
            </a:fld>
            <a:endParaRPr lang="en-US"/>
          </a:p>
        </p:txBody>
      </p:sp>
      <p:grpSp>
        <p:nvGrpSpPr>
          <p:cNvPr id="10" name="Group 9"/>
          <p:cNvGrpSpPr/>
          <p:nvPr/>
        </p:nvGrpSpPr>
        <p:grpSpPr>
          <a:xfrm>
            <a:off x="838200" y="1825625"/>
            <a:ext cx="2032710" cy="4235456"/>
            <a:chOff x="838198" y="2370136"/>
            <a:chExt cx="2032710" cy="4235456"/>
          </a:xfrm>
        </p:grpSpPr>
        <p:sp>
          <p:nvSpPr>
            <p:cNvPr id="6" name="Rectangle 5"/>
            <p:cNvSpPr/>
            <p:nvPr/>
          </p:nvSpPr>
          <p:spPr>
            <a:xfrm>
              <a:off x="838198" y="5546727"/>
              <a:ext cx="2032710" cy="105886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latin typeface="+mj-lt"/>
                </a:rPr>
                <a:t>Hardwares</a:t>
              </a:r>
              <a:endParaRPr lang="en-US" b="1" dirty="0">
                <a:latin typeface="+mj-lt"/>
              </a:endParaRPr>
            </a:p>
          </p:txBody>
        </p:sp>
        <p:sp>
          <p:nvSpPr>
            <p:cNvPr id="7" name="Rectangle 6"/>
            <p:cNvSpPr/>
            <p:nvPr/>
          </p:nvSpPr>
          <p:spPr>
            <a:xfrm>
              <a:off x="838200" y="4487864"/>
              <a:ext cx="2032708" cy="105886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Software images</a:t>
              </a:r>
            </a:p>
          </p:txBody>
        </p:sp>
        <p:sp>
          <p:nvSpPr>
            <p:cNvPr id="8" name="Rectangle 7"/>
            <p:cNvSpPr/>
            <p:nvPr/>
          </p:nvSpPr>
          <p:spPr>
            <a:xfrm>
              <a:off x="838198" y="3429000"/>
              <a:ext cx="2032710" cy="10588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IDEs</a:t>
              </a:r>
            </a:p>
          </p:txBody>
        </p:sp>
        <p:sp>
          <p:nvSpPr>
            <p:cNvPr id="9" name="Rectangle 8"/>
            <p:cNvSpPr/>
            <p:nvPr/>
          </p:nvSpPr>
          <p:spPr>
            <a:xfrm>
              <a:off x="838199" y="2370136"/>
              <a:ext cx="2032709" cy="105886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Cloud Services</a:t>
              </a:r>
            </a:p>
          </p:txBody>
        </p:sp>
      </p:grpSp>
      <p:sp>
        <p:nvSpPr>
          <p:cNvPr id="12" name="TextBox 11"/>
          <p:cNvSpPr txBox="1"/>
          <p:nvPr/>
        </p:nvSpPr>
        <p:spPr>
          <a:xfrm>
            <a:off x="4429125" y="3663869"/>
            <a:ext cx="1638300" cy="307777"/>
          </a:xfrm>
          <a:prstGeom prst="rect">
            <a:avLst/>
          </a:prstGeom>
          <a:noFill/>
        </p:spPr>
        <p:txBody>
          <a:bodyPr wrap="square" rtlCol="0">
            <a:spAutoFit/>
          </a:bodyPr>
          <a:lstStyle/>
          <a:p>
            <a:r>
              <a:rPr lang="en-US" sz="1400" dirty="0">
                <a:latin typeface="+mj-lt"/>
              </a:rPr>
              <a:t>Intel XDK </a:t>
            </a:r>
            <a:r>
              <a:rPr lang="en-US" sz="1400" dirty="0" err="1">
                <a:latin typeface="+mj-lt"/>
              </a:rPr>
              <a:t>IoT</a:t>
            </a:r>
            <a:r>
              <a:rPr lang="en-US" sz="1400" dirty="0">
                <a:latin typeface="+mj-lt"/>
              </a:rPr>
              <a:t> Edition</a:t>
            </a:r>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2190" y="2944569"/>
            <a:ext cx="757467" cy="719300"/>
          </a:xfrm>
          <a:prstGeom prst="rect">
            <a:avLst/>
          </a:prstGeom>
        </p:spPr>
      </p:pic>
      <p:sp>
        <p:nvSpPr>
          <p:cNvPr id="14" name="TextBox 13"/>
          <p:cNvSpPr txBox="1"/>
          <p:nvPr/>
        </p:nvSpPr>
        <p:spPr>
          <a:xfrm>
            <a:off x="3362041" y="3632724"/>
            <a:ext cx="1086134" cy="307777"/>
          </a:xfrm>
          <a:prstGeom prst="rect">
            <a:avLst/>
          </a:prstGeom>
          <a:noFill/>
        </p:spPr>
        <p:txBody>
          <a:bodyPr wrap="square" rtlCol="0">
            <a:spAutoFit/>
          </a:bodyPr>
          <a:lstStyle/>
          <a:p>
            <a:r>
              <a:rPr lang="en-US" sz="1400" dirty="0">
                <a:latin typeface="+mj-lt"/>
              </a:rPr>
              <a:t>Arduino IDE</a:t>
            </a:r>
          </a:p>
        </p:txBody>
      </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62991" y="3004094"/>
            <a:ext cx="677266" cy="677266"/>
          </a:xfrm>
          <a:prstGeom prst="rect">
            <a:avLst/>
          </a:prstGeom>
        </p:spPr>
      </p:pic>
      <p:sp>
        <p:nvSpPr>
          <p:cNvPr id="17" name="TextBox 16"/>
          <p:cNvSpPr txBox="1"/>
          <p:nvPr/>
        </p:nvSpPr>
        <p:spPr>
          <a:xfrm>
            <a:off x="6252971" y="3664091"/>
            <a:ext cx="697307" cy="307777"/>
          </a:xfrm>
          <a:prstGeom prst="rect">
            <a:avLst/>
          </a:prstGeom>
          <a:noFill/>
        </p:spPr>
        <p:txBody>
          <a:bodyPr wrap="square" rtlCol="0">
            <a:spAutoFit/>
          </a:bodyPr>
          <a:lstStyle/>
          <a:p>
            <a:r>
              <a:rPr lang="en-US" sz="1400" dirty="0">
                <a:latin typeface="+mj-lt"/>
              </a:rPr>
              <a:t>Eclipse</a:t>
            </a:r>
          </a:p>
        </p:txBody>
      </p:sp>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1718" y="3000322"/>
            <a:ext cx="681038" cy="681038"/>
          </a:xfrm>
          <a:prstGeom prst="rect">
            <a:avLst/>
          </a:prstGeom>
        </p:spPr>
      </p:pic>
      <p:sp>
        <p:nvSpPr>
          <p:cNvPr id="19" name="TextBox 18"/>
          <p:cNvSpPr txBox="1"/>
          <p:nvPr/>
        </p:nvSpPr>
        <p:spPr>
          <a:xfrm>
            <a:off x="7134509" y="3663869"/>
            <a:ext cx="2161489" cy="307777"/>
          </a:xfrm>
          <a:prstGeom prst="rect">
            <a:avLst/>
          </a:prstGeom>
          <a:noFill/>
        </p:spPr>
        <p:txBody>
          <a:bodyPr wrap="square" rtlCol="0">
            <a:spAutoFit/>
          </a:bodyPr>
          <a:lstStyle/>
          <a:p>
            <a:r>
              <a:rPr lang="en-US" sz="1400" dirty="0">
                <a:latin typeface="+mj-lt"/>
              </a:rPr>
              <a:t>Intel System Studio for </a:t>
            </a:r>
            <a:r>
              <a:rPr lang="en-US" sz="1400" dirty="0" err="1">
                <a:latin typeface="+mj-lt"/>
              </a:rPr>
              <a:t>IoT</a:t>
            </a:r>
            <a:endParaRPr lang="en-US" sz="1400" dirty="0">
              <a:latin typeface="+mj-lt"/>
            </a:endParaRPr>
          </a:p>
        </p:txBody>
      </p:sp>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95998" y="3089251"/>
            <a:ext cx="1575156" cy="514402"/>
          </a:xfrm>
          <a:prstGeom prst="rect">
            <a:avLst/>
          </a:prstGeom>
        </p:spPr>
      </p:pic>
      <p:sp>
        <p:nvSpPr>
          <p:cNvPr id="21" name="TextBox 20"/>
          <p:cNvSpPr txBox="1"/>
          <p:nvPr/>
        </p:nvSpPr>
        <p:spPr>
          <a:xfrm>
            <a:off x="9622845" y="3663868"/>
            <a:ext cx="921461" cy="307777"/>
          </a:xfrm>
          <a:prstGeom prst="rect">
            <a:avLst/>
          </a:prstGeom>
          <a:noFill/>
        </p:spPr>
        <p:txBody>
          <a:bodyPr wrap="square" rtlCol="0">
            <a:spAutoFit/>
          </a:bodyPr>
          <a:lstStyle/>
          <a:p>
            <a:r>
              <a:rPr lang="en-US" sz="1400" dirty="0" err="1">
                <a:latin typeface="+mj-lt"/>
              </a:rPr>
              <a:t>Wyliodrin</a:t>
            </a:r>
            <a:endParaRPr lang="en-US" sz="1400" dirty="0">
              <a:latin typeface="+mj-lt"/>
            </a:endParaRPr>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51200" y="5127061"/>
            <a:ext cx="1108457" cy="809174"/>
          </a:xfrm>
          <a:prstGeom prst="rect">
            <a:avLst/>
          </a:prstGeom>
        </p:spPr>
      </p:pic>
      <p:pic>
        <p:nvPicPr>
          <p:cNvPr id="25" name="Picture 2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33061" y="5135436"/>
            <a:ext cx="1219910" cy="914933"/>
          </a:xfrm>
          <a:prstGeom prst="rect">
            <a:avLst/>
          </a:prstGeom>
        </p:spPr>
      </p:pic>
      <p:pic>
        <p:nvPicPr>
          <p:cNvPr id="26" name="Picture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54040" y="5243384"/>
            <a:ext cx="1076041" cy="796270"/>
          </a:xfrm>
          <a:prstGeom prst="rect">
            <a:avLst/>
          </a:prstGeom>
        </p:spPr>
      </p:pic>
      <p:pic>
        <p:nvPicPr>
          <p:cNvPr id="28" name="Picture 2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62041" y="4326287"/>
            <a:ext cx="1094426" cy="414987"/>
          </a:xfrm>
          <a:prstGeom prst="rect">
            <a:avLst/>
          </a:prstGeom>
        </p:spPr>
      </p:pic>
      <p:sp>
        <p:nvSpPr>
          <p:cNvPr id="31" name="TextBox 30"/>
          <p:cNvSpPr txBox="1"/>
          <p:nvPr/>
        </p:nvSpPr>
        <p:spPr>
          <a:xfrm>
            <a:off x="4729763" y="4319105"/>
            <a:ext cx="4893082" cy="523220"/>
          </a:xfrm>
          <a:prstGeom prst="rect">
            <a:avLst/>
          </a:prstGeom>
          <a:noFill/>
        </p:spPr>
        <p:txBody>
          <a:bodyPr wrap="square" rtlCol="0">
            <a:spAutoFit/>
          </a:bodyPr>
          <a:lstStyle/>
          <a:p>
            <a:r>
              <a:rPr lang="en-US" sz="1400" dirty="0">
                <a:latin typeface="+mj-lt"/>
              </a:rPr>
              <a:t>+ Linux tools (GCC tool chains, drivers (Bluetooth, </a:t>
            </a:r>
            <a:r>
              <a:rPr lang="en-US" sz="1400" dirty="0" err="1">
                <a:latin typeface="+mj-lt"/>
              </a:rPr>
              <a:t>WiFi</a:t>
            </a:r>
            <a:r>
              <a:rPr lang="en-US" sz="1400" dirty="0">
                <a:latin typeface="+mj-lt"/>
              </a:rPr>
              <a:t>, </a:t>
            </a:r>
            <a:r>
              <a:rPr lang="en-US" sz="1400" dirty="0" err="1">
                <a:latin typeface="+mj-lt"/>
              </a:rPr>
              <a:t>etc</a:t>
            </a:r>
            <a:r>
              <a:rPr lang="en-US" sz="1400" dirty="0">
                <a:latin typeface="+mj-lt"/>
              </a:rPr>
              <a:t>), useful daemons like </a:t>
            </a:r>
            <a:r>
              <a:rPr lang="en-US" sz="1400" dirty="0" err="1">
                <a:latin typeface="+mj-lt"/>
              </a:rPr>
              <a:t>lighttPD</a:t>
            </a:r>
            <a:r>
              <a:rPr lang="en-US" sz="1400" dirty="0">
                <a:latin typeface="+mj-lt"/>
              </a:rPr>
              <a:t> and Node.js</a:t>
            </a:r>
          </a:p>
        </p:txBody>
      </p:sp>
      <p:pic>
        <p:nvPicPr>
          <p:cNvPr id="32" name="Picture 3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540826" y="2019977"/>
            <a:ext cx="680193" cy="693150"/>
          </a:xfrm>
          <a:prstGeom prst="rect">
            <a:avLst/>
          </a:prstGeom>
        </p:spPr>
      </p:pic>
      <p:sp>
        <p:nvSpPr>
          <p:cNvPr id="33" name="TextBox 32"/>
          <p:cNvSpPr txBox="1"/>
          <p:nvPr/>
        </p:nvSpPr>
        <p:spPr>
          <a:xfrm>
            <a:off x="4216008" y="2104942"/>
            <a:ext cx="1280661" cy="523220"/>
          </a:xfrm>
          <a:prstGeom prst="rect">
            <a:avLst/>
          </a:prstGeom>
          <a:noFill/>
        </p:spPr>
        <p:txBody>
          <a:bodyPr wrap="square" rtlCol="0">
            <a:spAutoFit/>
          </a:bodyPr>
          <a:lstStyle/>
          <a:p>
            <a:r>
              <a:rPr lang="en-US" sz="1400" dirty="0">
                <a:latin typeface="+mj-lt"/>
              </a:rPr>
              <a:t>Intel Analytics Dashboard</a:t>
            </a:r>
          </a:p>
        </p:txBody>
      </p:sp>
      <p:pic>
        <p:nvPicPr>
          <p:cNvPr id="34" name="Picture 3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73710" y="1902554"/>
            <a:ext cx="787430" cy="808429"/>
          </a:xfrm>
          <a:prstGeom prst="rect">
            <a:avLst/>
          </a:prstGeom>
        </p:spPr>
      </p:pic>
      <p:sp>
        <p:nvSpPr>
          <p:cNvPr id="35" name="TextBox 34"/>
          <p:cNvSpPr txBox="1"/>
          <p:nvPr/>
        </p:nvSpPr>
        <p:spPr>
          <a:xfrm>
            <a:off x="6455509" y="2188855"/>
            <a:ext cx="1280661" cy="307777"/>
          </a:xfrm>
          <a:prstGeom prst="rect">
            <a:avLst/>
          </a:prstGeom>
          <a:noFill/>
        </p:spPr>
        <p:txBody>
          <a:bodyPr wrap="square" rtlCol="0">
            <a:spAutoFit/>
          </a:bodyPr>
          <a:lstStyle/>
          <a:p>
            <a:r>
              <a:rPr lang="en-US" sz="1400" dirty="0">
                <a:latin typeface="+mj-lt"/>
              </a:rPr>
              <a:t>IBM </a:t>
            </a:r>
            <a:r>
              <a:rPr lang="en-US" sz="1400" dirty="0" err="1">
                <a:latin typeface="+mj-lt"/>
              </a:rPr>
              <a:t>Bluemix</a:t>
            </a:r>
            <a:endParaRPr lang="en-US" sz="1400" dirty="0">
              <a:latin typeface="+mj-lt"/>
            </a:endParaRPr>
          </a:p>
        </p:txBody>
      </p:sp>
    </p:spTree>
    <p:extLst>
      <p:ext uri="{BB962C8B-B14F-4D97-AF65-F5344CB8AC3E}">
        <p14:creationId xmlns:p14="http://schemas.microsoft.com/office/powerpoint/2010/main" val="8487352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15681</TotalTime>
  <Words>4517</Words>
  <Application>Microsoft Office PowerPoint</Application>
  <PresentationFormat>Widescreen</PresentationFormat>
  <Paragraphs>747</Paragraphs>
  <Slides>85</Slides>
  <Notes>79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85</vt:i4>
      </vt:variant>
    </vt:vector>
  </HeadingPairs>
  <TitlesOfParts>
    <vt:vector size="92" baseType="lpstr">
      <vt:lpstr>Adobe Hebrew</vt:lpstr>
      <vt:lpstr>Arial</vt:lpstr>
      <vt:lpstr>Arial Narrow</vt:lpstr>
      <vt:lpstr>Calibri</vt:lpstr>
      <vt:lpstr>Calibri Light</vt:lpstr>
      <vt:lpstr>Consolas</vt:lpstr>
      <vt:lpstr>Office Theme</vt:lpstr>
      <vt:lpstr>Intel® Edison Workshop</vt:lpstr>
      <vt:lpstr>Switch to ‘Workshop’ account</vt:lpstr>
      <vt:lpstr>PowerPoint Presentation</vt:lpstr>
      <vt:lpstr>PowerPoint Presentation</vt:lpstr>
      <vt:lpstr>F&amp;B</vt:lpstr>
      <vt:lpstr>Intel® Edison Workshop</vt:lpstr>
      <vt:lpstr>IoT Development</vt:lpstr>
      <vt:lpstr>Developer track</vt:lpstr>
      <vt:lpstr>Overview for developers</vt:lpstr>
      <vt:lpstr>Expectation for this workshop</vt:lpstr>
      <vt:lpstr>Intel Edison</vt:lpstr>
      <vt:lpstr>Development kits</vt:lpstr>
      <vt:lpstr>Intel Edison</vt:lpstr>
      <vt:lpstr>Things you need to know</vt:lpstr>
      <vt:lpstr>Preparing Intel Edison development</vt:lpstr>
      <vt:lpstr>Tools (Pre-installed, ‘sw’ folder at Desktop)</vt:lpstr>
      <vt:lpstr>Make sure you receive:</vt:lpstr>
      <vt:lpstr>Step 1 - Connect Edison Module</vt:lpstr>
      <vt:lpstr>Step 2 - connect Edison to PC</vt:lpstr>
      <vt:lpstr>Step 3: Set Device name and password</vt:lpstr>
      <vt:lpstr>Step 4: Connect to WiFi</vt:lpstr>
      <vt:lpstr>Well done!</vt:lpstr>
      <vt:lpstr>Simple Arduino IDE Sketch Programming</vt:lpstr>
      <vt:lpstr>Basics with Arduino IDE (Sketch Programming)</vt:lpstr>
      <vt:lpstr>Basics with Arduino IDE (Sketch Programming)</vt:lpstr>
      <vt:lpstr>Check-out Intel board on Arduino IDE</vt:lpstr>
      <vt:lpstr>Check-out Edison Port: COMX</vt:lpstr>
      <vt:lpstr>Compile &amp; Run</vt:lpstr>
      <vt:lpstr>Input/Output:</vt:lpstr>
      <vt:lpstr>Analog/Digital IO Pins</vt:lpstr>
      <vt:lpstr>Activity: Deploy your sensor to Edison</vt:lpstr>
      <vt:lpstr>Basic Programming: Digital</vt:lpstr>
      <vt:lpstr>pinMode</vt:lpstr>
      <vt:lpstr>digitalRead</vt:lpstr>
      <vt:lpstr>digitalWrite</vt:lpstr>
      <vt:lpstr>Basic programming: analogRead</vt:lpstr>
      <vt:lpstr>Basic programming: analogWrite(PWM)</vt:lpstr>
      <vt:lpstr>PWM</vt:lpstr>
      <vt:lpstr>Exercise: Button</vt:lpstr>
      <vt:lpstr>Step 1:</vt:lpstr>
      <vt:lpstr>Step 2: launch Arduino IDE</vt:lpstr>
      <vt:lpstr>Step 3: Check-out Intel board on Arduino IDE</vt:lpstr>
      <vt:lpstr>Step 4: Check-out Edison Port: COMX</vt:lpstr>
      <vt:lpstr>Step 5: Compile &amp; Run Button example</vt:lpstr>
      <vt:lpstr>Code challenge 1: write Arduino* sketch for:</vt:lpstr>
      <vt:lpstr>Introduction to Intel XDK</vt:lpstr>
      <vt:lpstr>Intel XDK IoT</vt:lpstr>
      <vt:lpstr>Intel XDK IDE: Explained</vt:lpstr>
      <vt:lpstr>Intel XDK: Connect to Edison</vt:lpstr>
      <vt:lpstr>Intel XDK IDE: Running your project</vt:lpstr>
      <vt:lpstr>Experience slow uploading…</vt:lpstr>
      <vt:lpstr>Power intensive features </vt:lpstr>
      <vt:lpstr>IoT Development</vt:lpstr>
      <vt:lpstr>Some interesting libraries</vt:lpstr>
      <vt:lpstr>Libmraa</vt:lpstr>
      <vt:lpstr>Libmraa: Code Sample</vt:lpstr>
      <vt:lpstr>Step 1: launch Intel XDK</vt:lpstr>
      <vt:lpstr>Step 2: Use XDK to connect to Edison</vt:lpstr>
      <vt:lpstr>Step 3: Connect Grove Sensors</vt:lpstr>
      <vt:lpstr>Step 4: Create new project with Intel XDK</vt:lpstr>
      <vt:lpstr>Step 5: Upload your project</vt:lpstr>
      <vt:lpstr>Step 6: Run your project</vt:lpstr>
      <vt:lpstr>Code Challenge 2:  Write Nodejs JavaScript program for:</vt:lpstr>
      <vt:lpstr>Johnny-Five</vt:lpstr>
      <vt:lpstr>Code Challenge:</vt:lpstr>
      <vt:lpstr>Commands and useful tools</vt:lpstr>
      <vt:lpstr>Establish Serial connection to Edison</vt:lpstr>
      <vt:lpstr>Use Intel XDK &gt; Serial Terminal tab to start serial connection to Edison.</vt:lpstr>
      <vt:lpstr>Use PuTTY for Serial Connection</vt:lpstr>
      <vt:lpstr>SSH – Secure Connection (remote access)</vt:lpstr>
      <vt:lpstr>Common *nix commands</vt:lpstr>
      <vt:lpstr>Set device name, password and WiFi connection. </vt:lpstr>
      <vt:lpstr>Ifconfig: discover ip address</vt:lpstr>
      <vt:lpstr>Install packages</vt:lpstr>
      <vt:lpstr>Task Manager Alternative: top/htop</vt:lpstr>
      <vt:lpstr>Check Disk Space</vt:lpstr>
      <vt:lpstr>Enable Drivers</vt:lpstr>
      <vt:lpstr>GPIO</vt:lpstr>
      <vt:lpstr>Check kernel changes</vt:lpstr>
      <vt:lpstr>Disable Arduino Functionality </vt:lpstr>
      <vt:lpstr>Add Repository</vt:lpstr>
      <vt:lpstr>Command-line Editors</vt:lpstr>
      <vt:lpstr>Command-line development: Best practices</vt:lpstr>
      <vt:lpstr>Command-line development: Best practices</vt:lpstr>
      <vt:lpstr>Command-line development: Best practices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Introduction to Intel Galileo &amp; Arduino IDE</dc:title>
  <dc:creator>hadrihl</dc:creator>
  <cp:lastModifiedBy>hadri hilmi</cp:lastModifiedBy>
  <cp:revision>260</cp:revision>
  <cp:lastPrinted>2016-12-04T09:38:28Z</cp:lastPrinted>
  <dcterms:created xsi:type="dcterms:W3CDTF">2016-02-29T01:28:57Z</dcterms:created>
  <dcterms:modified xsi:type="dcterms:W3CDTF">2016-12-05T13:55:40Z</dcterms:modified>
</cp:coreProperties>
</file>